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0"/>
  </p:notesMasterIdLst>
  <p:sldIdLst>
    <p:sldId id="256" r:id="rId6"/>
    <p:sldId id="257" r:id="rId7"/>
    <p:sldId id="261" r:id="rId8"/>
    <p:sldId id="271" r:id="rId9"/>
    <p:sldId id="265" r:id="rId10"/>
    <p:sldId id="264" r:id="rId11"/>
    <p:sldId id="262" r:id="rId12"/>
    <p:sldId id="266" r:id="rId13"/>
    <p:sldId id="267" r:id="rId14"/>
    <p:sldId id="268" r:id="rId15"/>
    <p:sldId id="270" r:id="rId16"/>
    <p:sldId id="269" r:id="rId17"/>
    <p:sldId id="258"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8F8F8"/>
    <a:srgbClr val="D8E1F0"/>
    <a:srgbClr val="6B82A1"/>
    <a:srgbClr val="5C7392"/>
    <a:srgbClr val="0000FF"/>
    <a:srgbClr val="FFFFCC"/>
    <a:srgbClr val="FFCCCC"/>
    <a:srgbClr val="660033"/>
    <a:srgbClr val="607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78"/>
    <p:restoredTop sz="85831" autoAdjust="0"/>
  </p:normalViewPr>
  <p:slideViewPr>
    <p:cSldViewPr snapToGrid="0" snapToObjects="1">
      <p:cViewPr varScale="1">
        <p:scale>
          <a:sx n="48" d="100"/>
          <a:sy n="48" d="100"/>
        </p:scale>
        <p:origin x="972" y="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D2526-A80F-C04B-9CF0-D2AE85FF4E64}" type="datetimeFigureOut">
              <a:rPr lang="en-US" smtClean="0"/>
              <a:t>11/16/2019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05B24-E200-1344-A256-C4BA2AFA5AC9}" type="slidenum">
              <a:rPr lang="en-US" smtClean="0"/>
              <a:t>‹#›</a:t>
            </a:fld>
            <a:endParaRPr lang="en-US"/>
          </a:p>
        </p:txBody>
      </p:sp>
    </p:spTree>
    <p:extLst>
      <p:ext uri="{BB962C8B-B14F-4D97-AF65-F5344CB8AC3E}">
        <p14:creationId xmlns:p14="http://schemas.microsoft.com/office/powerpoint/2010/main" val="397198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Dr. Kim. Good evening, ladies and gentlemen. I am very honored to present our study at this late breaking trial session, and I’d like to talk about early surgery versus conventional management for asymptomatic severe AS. I</a:t>
            </a:r>
            <a:r>
              <a:rPr lang="ko-KR" altLang="en-US" dirty="0"/>
              <a:t> </a:t>
            </a:r>
            <a:r>
              <a:rPr lang="en-US" altLang="ko-KR" dirty="0"/>
              <a:t>don’t</a:t>
            </a:r>
            <a:r>
              <a:rPr lang="ko-KR" altLang="en-US" dirty="0"/>
              <a:t> </a:t>
            </a:r>
            <a:r>
              <a:rPr lang="en-US" altLang="ko-KR" dirty="0"/>
              <a:t>have</a:t>
            </a:r>
            <a:r>
              <a:rPr lang="ko-KR" altLang="en-US" dirty="0"/>
              <a:t> </a:t>
            </a:r>
            <a:r>
              <a:rPr lang="en-US" altLang="ko-KR" dirty="0"/>
              <a:t>any</a:t>
            </a:r>
            <a:r>
              <a:rPr lang="ko-KR" altLang="en-US" dirty="0"/>
              <a:t> </a:t>
            </a:r>
            <a:r>
              <a:rPr lang="en-US" altLang="ko-KR" dirty="0"/>
              <a:t>disclosure</a:t>
            </a:r>
            <a:r>
              <a:rPr lang="ko-KR" altLang="en-US" dirty="0"/>
              <a:t> </a:t>
            </a:r>
            <a:r>
              <a:rPr lang="en-US" altLang="ko-KR" dirty="0"/>
              <a:t>relevant to this study.</a:t>
            </a:r>
            <a:endParaRPr lang="en-US" dirty="0"/>
          </a:p>
        </p:txBody>
      </p:sp>
      <p:sp>
        <p:nvSpPr>
          <p:cNvPr id="4" name="Slide Number Placeholder 3"/>
          <p:cNvSpPr>
            <a:spLocks noGrp="1"/>
          </p:cNvSpPr>
          <p:nvPr>
            <p:ph type="sldNum" sz="quarter" idx="5"/>
          </p:nvPr>
        </p:nvSpPr>
        <p:spPr/>
        <p:txBody>
          <a:bodyPr/>
          <a:lstStyle/>
          <a:p>
            <a:fld id="{4AB05B24-E200-1344-A256-C4BA2AFA5AC9}" type="slidenum">
              <a:rPr lang="en-US" smtClean="0"/>
              <a:t>1</a:t>
            </a:fld>
            <a:endParaRPr lang="en-US"/>
          </a:p>
        </p:txBody>
      </p:sp>
    </p:spTree>
    <p:extLst>
      <p:ext uri="{BB962C8B-B14F-4D97-AF65-F5344CB8AC3E}">
        <p14:creationId xmlns:p14="http://schemas.microsoft.com/office/powerpoint/2010/main" val="273129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The cumulative incidence of the primary end point (operative or cardiovascular mortalities) was 1.4% at 4 and 8 years in the early surgery group as compared with 5.7% at 4 years and 25.5% at 8 years in the conventional management group (P=0.003)</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lang="en-US" altLang="ko-KR" sz="2800" kern="0" dirty="0">
                <a:solidFill>
                  <a:srgbClr val="000000"/>
                </a:solidFill>
                <a:effectLst/>
                <a:latin typeface="Times New Roman"/>
                <a:ea typeface="+mn-ea"/>
              </a:rPr>
              <a:t>The cumulative incidence of death from any cause was also lower in the early surgery group than in the conventional management group (10.2% vs. 31.8% at 8 years</a:t>
            </a:r>
            <a:r>
              <a:rPr lang="en-US" altLang="ko-KR" sz="2800" kern="0" dirty="0">
                <a:solidFill>
                  <a:srgbClr val="000000"/>
                </a:solidFill>
                <a:effectLst/>
                <a:latin typeface="Times New Roman"/>
                <a:ea typeface="굴림"/>
              </a:rPr>
              <a:t>). </a:t>
            </a: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10</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The results of the per-protocol analyses were consistent with those of the primary intention-to-treat analyses.</a:t>
            </a: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11</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Our study has several limitations. First, this trial enrolled patients with very severe aortic stenosis, and the benefit of early surgery may be relatively smaller in asymptomatic patients with less severe aortic stenosis.</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Cross-over occurred in 4%. The small number of study patients and primary end point events is also a limitation. However, a larger number of patients than the calculated sample size could not be enrolled for ethical and logistical reasons. </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Exercise testing is reasonable to confirm the absence of symptoms, but it was performed only selectively in this study.</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Finally, this trial included relatively young patients with high incidences of bicuspid aortic-valve, few comorbidities and low operative risk. Thus, our study population is quite different from the populations enrolled in the TAVR trials and the results of our study cannot be directly applied to early TAVR for asymptomatic severe aortic stenosis.</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12</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this randomized trial, early surgical aortic-valve replacement, as compared with conservative management, significantly reduced the rates of cardiovascular death and death from any cause among asymptomatic patients with very severe aortic stenosis.</a:t>
            </a:r>
          </a:p>
          <a:p>
            <a:r>
              <a:rPr lang="en-US" altLang="ko-KR" dirty="0"/>
              <a:t>Ladies and gentlemen, in conclusion, the RECOVERY trial provides the evidence to support early preemptive</a:t>
            </a:r>
            <a:r>
              <a:rPr lang="en-US" altLang="ko-KR" baseline="0" dirty="0"/>
              <a:t> </a:t>
            </a:r>
            <a:r>
              <a:rPr lang="en-US" altLang="ko-KR" dirty="0"/>
              <a:t>aortic-valve replacement for asymptomatic severe aortic stenosis. </a:t>
            </a:r>
            <a:endParaRPr lang="ko-KR" altLang="en-US" dirty="0"/>
          </a:p>
        </p:txBody>
      </p:sp>
      <p:sp>
        <p:nvSpPr>
          <p:cNvPr id="4" name="슬라이드 번호 개체 틀 3"/>
          <p:cNvSpPr>
            <a:spLocks noGrp="1"/>
          </p:cNvSpPr>
          <p:nvPr>
            <p:ph type="sldNum" sz="quarter" idx="10"/>
          </p:nvPr>
        </p:nvSpPr>
        <p:spPr/>
        <p:txBody>
          <a:bodyPr/>
          <a:lstStyle/>
          <a:p>
            <a:fld id="{4AB05B24-E200-1344-A256-C4BA2AFA5AC9}" type="slidenum">
              <a:rPr lang="en-US" smtClean="0"/>
              <a:t>13</a:t>
            </a:fld>
            <a:endParaRPr lang="en-US"/>
          </a:p>
        </p:txBody>
      </p:sp>
    </p:spTree>
    <p:extLst>
      <p:ext uri="{BB962C8B-B14F-4D97-AF65-F5344CB8AC3E}">
        <p14:creationId xmlns:p14="http://schemas.microsoft.com/office/powerpoint/2010/main" val="23020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study was simultaneously published in the New England Journal of Medicine, this evening. Thank you for attention.</a:t>
            </a:r>
            <a:endParaRPr lang="ko-KR" altLang="en-US" dirty="0"/>
          </a:p>
        </p:txBody>
      </p:sp>
      <p:sp>
        <p:nvSpPr>
          <p:cNvPr id="4" name="슬라이드 번호 개체 틀 3"/>
          <p:cNvSpPr>
            <a:spLocks noGrp="1"/>
          </p:cNvSpPr>
          <p:nvPr>
            <p:ph type="sldNum" sz="quarter" idx="5"/>
          </p:nvPr>
        </p:nvSpPr>
        <p:spPr/>
        <p:txBody>
          <a:bodyPr/>
          <a:lstStyle/>
          <a:p>
            <a:fld id="{4AB05B24-E200-1344-A256-C4BA2AFA5AC9}" type="slidenum">
              <a:rPr lang="en-US" smtClean="0"/>
              <a:t>14</a:t>
            </a:fld>
            <a:endParaRPr lang="en-US"/>
          </a:p>
        </p:txBody>
      </p:sp>
    </p:spTree>
    <p:extLst>
      <p:ext uri="{BB962C8B-B14F-4D97-AF65-F5344CB8AC3E}">
        <p14:creationId xmlns:p14="http://schemas.microsoft.com/office/powerpoint/2010/main" val="196624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342900" marR="0" lvl="0" indent="-342900" algn="just" defTabSz="914400" rtl="0" eaLnBrk="0" fontAlgn="base" latinLnBrk="1" hangingPunct="0">
              <a:lnSpc>
                <a:spcPct val="100000"/>
              </a:lnSpc>
              <a:spcBef>
                <a:spcPts val="12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Although aortic valve replacement (AVR) is the only effective therapy for symptomatic severe aortic stenosis (AS), there has been no proof that AVR improves outcome in asymptomatic severe AS and optimal timing of intervention for these patients remains controversial.</a:t>
            </a:r>
          </a:p>
          <a:p>
            <a:pPr marL="342900" marR="0" lvl="0" indent="-342900" algn="just" defTabSz="914400" rtl="0" eaLnBrk="0" fontAlgn="base" latinLnBrk="1" hangingPunct="0">
              <a:lnSpc>
                <a:spcPct val="100000"/>
              </a:lnSpc>
              <a:spcBef>
                <a:spcPts val="12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Based on consensus opinion that the potential benefit of AVR to prevent sudden death (occurring about 1% per year) in asymptomatic patients may not be greater than the risk of AVR such as operative mortality and aortic valve (AV) prosthesis-related mortality, watchful observation is recommended for the vast majority of asymptomatic patients with severe AS, with AVR planned once symptoms develop. </a:t>
            </a:r>
          </a:p>
          <a:p>
            <a:pPr marL="342900" marR="0" lvl="0" indent="-342900" algn="just" defTabSz="914400" rtl="0" eaLnBrk="0" fontAlgn="base" latinLnBrk="1" hangingPunct="0">
              <a:lnSpc>
                <a:spcPct val="100000"/>
              </a:lnSpc>
              <a:spcBef>
                <a:spcPts val="12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However, recent advances in surgery may change the risk-to-benefit ratio of AVR, especially in patients at low surgical risk </a:t>
            </a: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t>2</a:t>
            </a:fld>
            <a:endParaRPr lang="en-US"/>
          </a:p>
        </p:txBody>
      </p:sp>
    </p:spTree>
    <p:extLst>
      <p:ext uri="{BB962C8B-B14F-4D97-AF65-F5344CB8AC3E}">
        <p14:creationId xmlns:p14="http://schemas.microsoft.com/office/powerpoint/2010/main" val="320003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342900" marR="0" lvl="0" indent="-342900" algn="just" defTabSz="914400" rtl="0" eaLnBrk="0" fontAlgn="base" latinLnBrk="1" hangingPunct="0">
              <a:lnSpc>
                <a:spcPct val="100000"/>
              </a:lnSpc>
              <a:spcBef>
                <a:spcPts val="6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The current conservative strategy has never been compared with early AVR in a randomized trial, and we conducted the first, randomized trial at 4 medical centers in Korea to compare long-term outcomes in asymptomatic patients with very severe AS</a:t>
            </a:r>
          </a:p>
          <a:p>
            <a:pPr marL="342900" marR="0" lvl="0" indent="-342900" algn="just" defTabSz="914400" rtl="0" eaLnBrk="0" fontAlgn="base" latinLnBrk="1" hangingPunct="0">
              <a:lnSpc>
                <a:spcPct val="100000"/>
              </a:lnSpc>
              <a:spcBef>
                <a:spcPts val="6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We screened consecutive patients aged 20 to 80 years who presented with very severe aortic stenosis. According to the 1998 ACC/AHA guidelines and a traditional definition of severe AS, we defined very severe AS as an aortic valve area smaller than 0.75 cm2 with either a peak aortic jet velocity greater than 4.5 m/s or a mean transaortic gradient greater than 50 mmHg.</a:t>
            </a:r>
          </a:p>
          <a:p>
            <a:pPr marL="342900" marR="0" lvl="0" indent="-342900" algn="just" defTabSz="914400" rtl="0" eaLnBrk="0" fontAlgn="base" latinLnBrk="1" hangingPunct="0">
              <a:lnSpc>
                <a:spcPct val="100000"/>
              </a:lnSpc>
              <a:spcBef>
                <a:spcPts val="6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In accordance with current guidelines, patients were excluded if they had symptoms, a left ventricular ejection fraction less than 50%, significant aortic regurgitation, significant mitral valve disease, or previous cardiac surgery. Exercise testing was selectively performed to evaluate patients with non-specific symptoms, and those with a positive exercise test were excluded.</a:t>
            </a:r>
          </a:p>
          <a:p>
            <a:pPr marL="342900" marR="0" lvl="0" indent="-342900" algn="just" defTabSz="914400" rtl="0" eaLnBrk="0" fontAlgn="base" latinLnBrk="1" hangingPunct="0">
              <a:lnSpc>
                <a:spcPct val="100000"/>
              </a:lnSpc>
              <a:spcBef>
                <a:spcPts val="600"/>
              </a:spcBef>
              <a:spcAft>
                <a:spcPct val="0"/>
              </a:spcAft>
              <a:buClr>
                <a:srgbClr val="0061B2"/>
              </a:buClr>
              <a:buSzTx/>
              <a:buFont typeface="Wingdings" pitchFamily="2" charset="2"/>
              <a:buChar char="§"/>
              <a:tabLst/>
              <a:defRPr/>
            </a:pPr>
            <a:r>
              <a:rPr lang="en-US" altLang="ko-KR" sz="1200" kern="1200" dirty="0">
                <a:solidFill>
                  <a:schemeClr val="tx1"/>
                </a:solidFill>
                <a:effectLst/>
                <a:latin typeface="+mn-lt"/>
                <a:ea typeface="+mn-ea"/>
                <a:cs typeface="+mn-cs"/>
              </a:rPr>
              <a:t>We also excluded patients who were not candidates for early surgery on the basis of age over 80 years or poor medical condition, such as the presence of malignancy. </a:t>
            </a:r>
            <a:endParaRPr lang="ko-KR" altLang="ko-KR" sz="1200" kern="1200" dirty="0">
              <a:solidFill>
                <a:schemeClr val="tx1"/>
              </a:solidFill>
              <a:effectLst/>
              <a:latin typeface="+mn-lt"/>
              <a:ea typeface="+mn-ea"/>
              <a:cs typeface="+mn-cs"/>
            </a:endParaRPr>
          </a:p>
          <a:p>
            <a:pPr marL="342900" marR="0" lvl="0" indent="-342900" algn="just" defTabSz="914400" rtl="0" eaLnBrk="0" fontAlgn="base" latinLnBrk="1" hangingPunct="0">
              <a:lnSpc>
                <a:spcPct val="100000"/>
              </a:lnSpc>
              <a:spcBef>
                <a:spcPts val="600"/>
              </a:spcBef>
              <a:spcAft>
                <a:spcPct val="0"/>
              </a:spcAft>
              <a:buClr>
                <a:srgbClr val="0061B2"/>
              </a:buClr>
              <a:buSzTx/>
              <a:buFont typeface="Wingdings" pitchFamily="2" charset="2"/>
              <a:buChar char="§"/>
              <a:tabLst/>
              <a:defRPr/>
            </a:pP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3</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342900" marR="0" lvl="0" indent="-342900" algn="just" defTabSz="914400" rtl="0" eaLnBrk="0" fontAlgn="base" latinLnBrk="1" hangingPunct="0">
              <a:lnSpc>
                <a:spcPct val="100000"/>
              </a:lnSpc>
              <a:spcBef>
                <a:spcPts val="12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Patients were randomly assigned on a 1:1 basis to early surgery or conventional treatment</a:t>
            </a:r>
          </a:p>
          <a:p>
            <a:pPr marL="342900" marR="0" lvl="0" indent="-342900" algn="just" defTabSz="914400" rtl="0" eaLnBrk="0" fontAlgn="base" latinLnBrk="1" hangingPunct="0">
              <a:lnSpc>
                <a:spcPct val="100000"/>
              </a:lnSpc>
              <a:spcBef>
                <a:spcPts val="12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The protocol specified that patients assigned to the early surgery group should undergo AVR within 2 months of randomization.</a:t>
            </a:r>
          </a:p>
          <a:p>
            <a:pPr marL="342900" marR="0" lvl="0" indent="-342900" algn="just" defTabSz="914400" rtl="0" eaLnBrk="0" fontAlgn="base" latinLnBrk="1" hangingPunct="0">
              <a:lnSpc>
                <a:spcPct val="100000"/>
              </a:lnSpc>
              <a:spcBef>
                <a:spcPts val="12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Patients assigned to the conventional treatment group were treated according to the current guidelines and they were referred for surgery if they became symptomatic during follow-up, if the left ventricular ejection fraction decreased to less than 50%, or if the peak aortic jet velocity increased each year by greater than 0.5 m/s on follow-up echocardiography. </a:t>
            </a: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4</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457200" indent="-457200" algn="just" latinLnBrk="0">
              <a:lnSpc>
                <a:spcPct val="200000"/>
              </a:lnSpc>
              <a:spcAft>
                <a:spcPts val="0"/>
              </a:spcAft>
              <a:buFont typeface="Wingdings" pitchFamily="2" charset="2"/>
              <a:buChar char="§"/>
            </a:pPr>
            <a:r>
              <a:rPr lang="en-US" altLang="ko-KR" sz="2800" kern="0" dirty="0">
                <a:solidFill>
                  <a:srgbClr val="000000"/>
                </a:solidFill>
                <a:effectLst/>
                <a:latin typeface="Times New Roman"/>
                <a:cs typeface="Times New Roman"/>
              </a:rPr>
              <a:t>The primary end point was a composite of operative mortality or cardiovascular death during the entire follow-up period continuing until 4-years after the last patient was enrolled</a:t>
            </a:r>
          </a:p>
          <a:p>
            <a:pPr marL="457200" indent="-457200" algn="just" latinLnBrk="0">
              <a:lnSpc>
                <a:spcPct val="200000"/>
              </a:lnSpc>
              <a:spcAft>
                <a:spcPts val="0"/>
              </a:spcAft>
              <a:buFont typeface="Wingdings" pitchFamily="2" charset="2"/>
              <a:buChar char="§"/>
            </a:pPr>
            <a:r>
              <a:rPr lang="en-US" altLang="ko-KR" sz="2800" kern="0" dirty="0">
                <a:solidFill>
                  <a:srgbClr val="000000"/>
                </a:solidFill>
                <a:effectLst/>
                <a:latin typeface="Times New Roman"/>
                <a:cs typeface="Times New Roman"/>
              </a:rPr>
              <a:t>Secondary end points included all-cause death, repeat aortic valve surgery, clinical thromboembolic event and hospitalization for heart failure during follow-up</a:t>
            </a:r>
          </a:p>
          <a:p>
            <a:pPr marL="457200" indent="-457200" algn="just" latinLnBrk="0">
              <a:lnSpc>
                <a:spcPct val="200000"/>
              </a:lnSpc>
              <a:spcAft>
                <a:spcPts val="0"/>
              </a:spcAft>
              <a:buFont typeface="Wingdings" pitchFamily="2" charset="2"/>
              <a:buChar char="§"/>
            </a:pPr>
            <a:r>
              <a:rPr lang="en-US" altLang="ko-KR" sz="1800" kern="100" dirty="0">
                <a:effectLst/>
                <a:latin typeface="맑은 고딕"/>
                <a:cs typeface="Times New Roman"/>
              </a:rPr>
              <a:t>Based on our previous observational study, we assumed that the rate of the primary outcome would be 2% in the early surgery group and 16% in the conventional management group during a minimum follow-up of 4 years and we estimated that a sample size of 144 patients would provide the trial with 80% power to detect a significant difference in the primary end point, </a:t>
            </a:r>
          </a:p>
          <a:p>
            <a:pPr marL="457200" indent="-457200" algn="just" latinLnBrk="0">
              <a:lnSpc>
                <a:spcPct val="200000"/>
              </a:lnSpc>
              <a:spcAft>
                <a:spcPts val="0"/>
              </a:spcAft>
              <a:buFont typeface="Wingdings" pitchFamily="2" charset="2"/>
              <a:buChar char="§"/>
            </a:pPr>
            <a:r>
              <a:rPr lang="en-US" altLang="ko-KR" sz="1800" kern="100" dirty="0">
                <a:effectLst/>
                <a:latin typeface="맑은 고딕"/>
                <a:cs typeface="Times New Roman"/>
              </a:rPr>
              <a:t>We also assumed that an enrollment period of 2 years would be needed to complete enrollment and that the rate of loss to follow-up would be 10%.</a:t>
            </a:r>
            <a:endParaRPr lang="ko-KR" altLang="ko-KR" sz="1800" kern="100" dirty="0">
              <a:effectLst/>
              <a:latin typeface="맑은 고딕"/>
              <a:cs typeface="Times New Roman"/>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5</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457200" marR="0" lvl="0" indent="-457200" algn="just" defTabSz="914400" rtl="0" eaLnBrk="0" fontAlgn="base" latinLnBrk="1" hangingPunct="0">
              <a:lnSpc>
                <a:spcPct val="100000"/>
              </a:lnSpc>
              <a:spcBef>
                <a:spcPts val="6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We</a:t>
            </a:r>
            <a:r>
              <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rPr>
              <a:t> </a:t>
            </a: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began our trial in 2010 and it took 5 years to complete enrollment. Of the 1031 patients with very severe aortic stenosis, 758 patients (74%) with symptoms were excluded; 273 asymptomatic patients were assessed for eligibility, 128 of whom were excluded.</a:t>
            </a:r>
          </a:p>
          <a:p>
            <a:pPr marL="457200" marR="0" lvl="0" indent="-457200" algn="just" defTabSz="914400" rtl="0" eaLnBrk="0" fontAlgn="base" latinLnBrk="1" hangingPunct="0">
              <a:lnSpc>
                <a:spcPct val="100000"/>
              </a:lnSpc>
              <a:spcBef>
                <a:spcPts val="6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Of the 145 patients who underwent randomization, 73 were assigned to the early-surgery group and 72 to the conventional-treatment group; all these patients were included in the intention-to-treat analysis.</a:t>
            </a:r>
          </a:p>
          <a:p>
            <a:pPr marL="457200" marR="0" lvl="0" indent="-457200" algn="just" defTabSz="914400" rtl="0" eaLnBrk="0" fontAlgn="base" latinLnBrk="1" hangingPunct="0">
              <a:lnSpc>
                <a:spcPct val="100000"/>
              </a:lnSpc>
              <a:spcBef>
                <a:spcPts val="600"/>
              </a:spcBef>
              <a:spcAft>
                <a:spcPct val="0"/>
              </a:spcAft>
              <a:buClr>
                <a:srgbClr val="0061B2"/>
              </a:buClr>
              <a:buSzTx/>
              <a:buFont typeface="Wingdings" pitchFamily="2" charset="2"/>
              <a:buChar char="§"/>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After randomization, 4 patients assigned to early surgery crossed over to conventional management; among these 4 patients, surgical aortic-valve replacement was performed later after development of symptoms in 3 and not attempted in 1. In the conventional-treatment group, 2 patients crossed-over to early surgery and 1 </a:t>
            </a:r>
            <a:r>
              <a:rPr kumimoji="1" lang="en-US" altLang="ko-KR" sz="2800" b="0" i="0" u="none" strike="noStrike" kern="0" cap="none" spc="0" normalizeH="0" baseline="0" noProof="0">
                <a:ln>
                  <a:noFill/>
                </a:ln>
                <a:solidFill>
                  <a:prstClr val="black"/>
                </a:solidFill>
                <a:effectLst/>
                <a:uLnTx/>
                <a:uFillTx/>
                <a:latin typeface="맑은 고딕"/>
                <a:ea typeface="+mn-ea"/>
                <a:cs typeface="Arial" pitchFamily="34" charset="0"/>
              </a:rPr>
              <a:t>underwent TAVR during </a:t>
            </a: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follow-up and they were excluded from the per-protocol analysis. </a:t>
            </a: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6</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The treatment groups were generally well balanced with regard to baseline clinical characteristics. The mean age was 64±9 years and 49% were men. Mean </a:t>
            </a:r>
            <a:r>
              <a:rPr kumimoji="1" lang="en-US" altLang="ko-KR" sz="2800" b="0" i="0" u="none" strike="noStrike" kern="0" cap="none" spc="0" normalizeH="0" baseline="0" noProof="0" dirty="0" err="1">
                <a:ln>
                  <a:noFill/>
                </a:ln>
                <a:solidFill>
                  <a:prstClr val="black"/>
                </a:solidFill>
                <a:effectLst/>
                <a:uLnTx/>
                <a:uFillTx/>
                <a:latin typeface="맑은 고딕"/>
                <a:ea typeface="+mn-ea"/>
                <a:cs typeface="Arial" pitchFamily="34" charset="0"/>
              </a:rPr>
              <a:t>EuroSCORE</a:t>
            </a: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 II was 0.9. The peak aortic jet velocity averaged 5.1±0.5 m/sec, and the mean aortic-valve area was 0.63±0.09 cm2. The most common cause of aortic stenosis was a bicuspid aortic valve.</a:t>
            </a: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7</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In the early surgery group, surgical AVR was successfully performed on all of 72 patients in whom AVR was attempted. All the patients except crossovers underwent surgery within 2 months after randomization; the median time between randomization and surgery was 23 days. </a:t>
            </a:r>
            <a:r>
              <a:rPr lang="en-US" altLang="ko-KR" sz="1200" kern="1200" dirty="0">
                <a:solidFill>
                  <a:schemeClr val="tx1"/>
                </a:solidFill>
                <a:effectLst/>
                <a:latin typeface="+mn-lt"/>
                <a:ea typeface="+mn-ea"/>
                <a:cs typeface="+mn-cs"/>
              </a:rPr>
              <a:t>There was no operative mortality in the early surgery group.</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lang="en-US" altLang="ko-KR" sz="1200" kern="1200" dirty="0">
                <a:solidFill>
                  <a:schemeClr val="tx1"/>
                </a:solidFill>
                <a:effectLst/>
                <a:latin typeface="+mn-lt"/>
                <a:ea typeface="+mn-ea"/>
                <a:cs typeface="+mn-cs"/>
              </a:rPr>
              <a:t>In the conservative management group, 53 (73.6%) patients underwent surgical aortic-valve replacement (52 patients) or transcatheter aortic-valve replacement (1 patient), mainly due to development of symptoms (43 patients) during follow-up. The median time from randomization to aortic-valve replacement was 700 days and none of the patients who later underwent aortic-valve replacement died during surgery; </a:t>
            </a: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8</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This is the final results of our trial. The median follow-up was 6.2 years (interquartile range, 5.0 to 7.4) in the early-surgery group and 6.1 years (interquartile range, 4.5 to 7.3) in the conservative-management group, and no patients were lost to follow-up. </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lang="en-US" altLang="ko-KR" sz="1200" kern="1200" dirty="0">
                <a:solidFill>
                  <a:schemeClr val="tx1"/>
                </a:solidFill>
                <a:effectLst/>
                <a:latin typeface="+mn-lt"/>
                <a:ea typeface="+mn-ea"/>
                <a:cs typeface="+mn-cs"/>
              </a:rPr>
              <a:t>In an intention-to-treat analysis, 1 patient</a:t>
            </a:r>
            <a:r>
              <a:rPr lang="en-US" altLang="ko-KR" sz="1200" kern="1200" baseline="0" dirty="0">
                <a:solidFill>
                  <a:schemeClr val="tx1"/>
                </a:solidFill>
                <a:effectLst/>
                <a:latin typeface="+mn-lt"/>
                <a:ea typeface="+mn-ea"/>
                <a:cs typeface="+mn-cs"/>
              </a:rPr>
              <a:t> in the </a:t>
            </a:r>
            <a:r>
              <a:rPr lang="en-US" altLang="ko-KR" sz="1200" kern="1200" dirty="0">
                <a:solidFill>
                  <a:schemeClr val="tx1"/>
                </a:solidFill>
                <a:effectLst/>
                <a:latin typeface="+mn-lt"/>
                <a:ea typeface="+mn-ea"/>
                <a:cs typeface="+mn-cs"/>
              </a:rPr>
              <a:t>early surgery group and 11 patients in the conventional management group died from cardiovascular causes (hazard ratio in the early-surgery group, 0.09; 95% confidence interval [CI], 0.01 to 0.67) (Table 2). The number needed to prevent one cardiovascular death within 4 years was 20 patients.</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A total of 5 deaths (6.8%) from any cause occurred in the early-surgery group and 15 (20.8%) in the conservative-management group (hazard ratio, 0.33; 95% CI, 0.12 to 0.90). The number needed to save one life within 4 years was 16 patients.</a:t>
            </a:r>
          </a:p>
          <a:p>
            <a:pPr marL="0" marR="0" lvl="0" indent="0" algn="just" defTabSz="914400" rtl="0" eaLnBrk="0" fontAlgn="base" latinLnBrk="1" hangingPunct="0">
              <a:lnSpc>
                <a:spcPct val="100000"/>
              </a:lnSpc>
              <a:spcBef>
                <a:spcPts val="1200"/>
              </a:spcBef>
              <a:spcAft>
                <a:spcPct val="0"/>
              </a:spcAft>
              <a:buClr>
                <a:srgbClr val="0061B2"/>
              </a:buClr>
              <a:buSzTx/>
              <a:buFont typeface="Wingdings" pitchFamily="2" charset="2"/>
              <a:buNone/>
              <a:tabLst/>
              <a:defRPr/>
            </a:pPr>
            <a:r>
              <a:rPr kumimoji="1" lang="en-US" altLang="ko-KR" sz="2800" b="0" i="0" u="none" strike="noStrike" kern="0" cap="none" spc="0" normalizeH="0" baseline="0" noProof="0" dirty="0">
                <a:ln>
                  <a:noFill/>
                </a:ln>
                <a:solidFill>
                  <a:prstClr val="black"/>
                </a:solidFill>
                <a:effectLst/>
                <a:uLnTx/>
                <a:uFillTx/>
                <a:latin typeface="맑은 고딕"/>
                <a:ea typeface="+mn-ea"/>
                <a:cs typeface="Arial" pitchFamily="34" charset="0"/>
              </a:rPr>
              <a:t>The rate of hospitalization for heart failure (0% vs. 11.1%) was lower in the early-surgery group than in the conservative-management group. The cumulative incidence of the composite of any secondary end point or aortic-valve replacement in the conservative-management group was 63% at 4 years and 92% at 8 years.</a:t>
            </a:r>
            <a:endParaRPr kumimoji="1" lang="ko-KR" altLang="en-US" sz="2800" b="0" i="0" u="none" strike="noStrike" kern="0" cap="none" spc="0" normalizeH="0" baseline="0" noProof="0" dirty="0">
              <a:ln>
                <a:noFill/>
              </a:ln>
              <a:solidFill>
                <a:prstClr val="black"/>
              </a:solidFill>
              <a:effectLst/>
              <a:uLnTx/>
              <a:uFillTx/>
              <a:latin typeface="맑은 고딕"/>
              <a:ea typeface="+mn-ea"/>
              <a:cs typeface="Arial" pitchFamily="34" charset="0"/>
            </a:endParaRPr>
          </a:p>
        </p:txBody>
      </p:sp>
      <p:sp>
        <p:nvSpPr>
          <p:cNvPr id="4" name="슬라이드 번호 개체 틀 3"/>
          <p:cNvSpPr>
            <a:spLocks noGrp="1"/>
          </p:cNvSpPr>
          <p:nvPr>
            <p:ph type="sldNum" sz="quarter" idx="10"/>
          </p:nvPr>
        </p:nvSpPr>
        <p:spPr/>
        <p:txBody>
          <a:bodyPr/>
          <a:lstStyle/>
          <a:p>
            <a:fld id="{4AB05B24-E200-1344-A256-C4BA2AFA5AC9}" type="slidenum">
              <a:rPr lang="en-US" smtClean="0">
                <a:solidFill>
                  <a:prstClr val="black"/>
                </a:solidFill>
                <a:latin typeface="맑은 고딕"/>
              </a:rPr>
              <a:pPr/>
              <a:t>9</a:t>
            </a:fld>
            <a:endParaRPr lang="en-US">
              <a:solidFill>
                <a:prstClr val="black"/>
              </a:solidFill>
              <a:latin typeface="맑은 고딕"/>
            </a:endParaRPr>
          </a:p>
        </p:txBody>
      </p:sp>
    </p:spTree>
    <p:extLst>
      <p:ext uri="{BB962C8B-B14F-4D97-AF65-F5344CB8AC3E}">
        <p14:creationId xmlns:p14="http://schemas.microsoft.com/office/powerpoint/2010/main" val="320003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E7B6-9389-5B43-B263-93DA408A0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D988C-B80F-FF42-A057-1EE42D854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80383-3813-D243-8B19-8DFEAB6E9B88}"/>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C289500F-F743-3842-A700-918B2378D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3785E-7E4B-8F4D-8AD7-20503DF53D59}"/>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312327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AA9C-C22D-7447-A318-5845FCBEC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A3FA1-CB56-1546-A5C8-CAE54CD95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5FE79-23CF-5A43-8A83-B60DDE7B85AB}"/>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C56EAFFD-BC23-AB4E-B29B-ECE773F3F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8BA58-02C4-7948-8569-74AA611B1423}"/>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5165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EB5712-1850-B24D-A31E-48C9D4FA7B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ECAA41-A185-B849-9C84-CF7B7E2B1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899F3-E5F5-BE44-A313-F27851864367}"/>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125CE41F-39A2-594A-933E-39AB36285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4062E-03D9-B642-A62E-2B03B8E66815}"/>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40507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95725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156261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1088496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907397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376775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38894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3219407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162730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19F9-C870-144C-9F7F-207C1A797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BB229-52A8-A441-A0C1-A83D70AB7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1BD6-12FD-854E-AA4D-220A80B320DA}"/>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ACAD0333-D57E-4E4F-8721-BF66D63E0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297BC-1117-2A43-83A3-531AE6D964CD}"/>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76106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717282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3168479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7AD9-02DD-B24B-B1F2-4955EFCC927E}"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14214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6815-058D-174B-BF39-7C10D6B242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163206-4529-EE48-AD0F-251A34331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5FAFC-05C0-5144-AC8D-71F105AC8D04}"/>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3B4C285E-8858-B44B-BE31-DBFCA5C33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A53A1-FB3A-344D-8359-3953B1093187}"/>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348807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A6C5-4D5C-3F43-A3BE-235CD84CE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04FBD-40C2-F249-AEC8-C3B7A14BF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549AA2-C279-2E44-A561-B4DF19C528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A2192B-5CC9-F64B-AE6D-FADE5F90FB28}"/>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6" name="Footer Placeholder 5">
            <a:extLst>
              <a:ext uri="{FF2B5EF4-FFF2-40B4-BE49-F238E27FC236}">
                <a16:creationId xmlns:a16="http://schemas.microsoft.com/office/drawing/2014/main" id="{BB89DDD6-7303-334D-B74B-890CE1A7D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B7601-E1A3-A346-BACC-672A5E9AA2E5}"/>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120213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77F9-3710-D047-A148-DBE896506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C203B-CE14-E545-9A83-B8EF96423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E6C99-D844-1C4E-8106-FBE8B90E12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1A03CD-20FB-B141-B717-DC9360CB8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971B0-14CB-A146-B4B1-BB17120EA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56317-B510-E241-BD8D-E76E2C516593}"/>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8" name="Footer Placeholder 7">
            <a:extLst>
              <a:ext uri="{FF2B5EF4-FFF2-40B4-BE49-F238E27FC236}">
                <a16:creationId xmlns:a16="http://schemas.microsoft.com/office/drawing/2014/main" id="{F0A25B7B-C7A9-464A-98F3-FA330ABB5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FD7960-8EF7-554A-B4F1-D0E9F5F0EE77}"/>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9830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6AAA-1DF4-E14D-84A2-BE3C3A892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673B0-CB06-9F4B-9D0B-715D880DB14D}"/>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4" name="Footer Placeholder 3">
            <a:extLst>
              <a:ext uri="{FF2B5EF4-FFF2-40B4-BE49-F238E27FC236}">
                <a16:creationId xmlns:a16="http://schemas.microsoft.com/office/drawing/2014/main" id="{528FE763-CDB2-F14F-B982-D1D3F0A7E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CBF3A0-DC77-8E42-A7EA-AFBF10266B3C}"/>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33008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C7BFF-8126-9741-958E-B19D95708F6D}"/>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3" name="Footer Placeholder 2">
            <a:extLst>
              <a:ext uri="{FF2B5EF4-FFF2-40B4-BE49-F238E27FC236}">
                <a16:creationId xmlns:a16="http://schemas.microsoft.com/office/drawing/2014/main" id="{071168A3-7E4D-A245-9E07-1DE4597C39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B9A03-52CA-0349-B7BE-F79E1CB11E86}"/>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408309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BC45-EBD1-1241-9332-84356B6C2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33CE9-83B3-684C-B2F1-6390ABF15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0336F-51AF-EE4B-8BED-CF7521A0C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F796C-321F-AE46-AA70-6ACC54D76623}"/>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6" name="Footer Placeholder 5">
            <a:extLst>
              <a:ext uri="{FF2B5EF4-FFF2-40B4-BE49-F238E27FC236}">
                <a16:creationId xmlns:a16="http://schemas.microsoft.com/office/drawing/2014/main" id="{6CC73CBC-A8DF-6044-9792-89335F289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F6B32-0577-6F49-9A51-5A18168D6D96}"/>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04090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AB6C-83CA-A14E-8BD2-74766D5A3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392CD-D6E1-6C40-A08C-0DC5BA2BF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DD87D3-E027-8145-931A-76017297E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0AA1D-92AF-0940-97D9-E4ED3634EF8D}"/>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6" name="Footer Placeholder 5">
            <a:extLst>
              <a:ext uri="{FF2B5EF4-FFF2-40B4-BE49-F238E27FC236}">
                <a16:creationId xmlns:a16="http://schemas.microsoft.com/office/drawing/2014/main" id="{8BBD8ADF-3842-7C4B-8517-E877B2698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65D6A-0632-9F48-8646-7E6C84FC9AF3}"/>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10629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A3088-753E-FB4E-ABAA-32317DADF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838F0E-E4F4-0147-AF13-00E9592BD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16649-9DE9-7D4E-81A6-A0ACCB2F1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2A9A9F6A-A37D-4341-8320-AE0442847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94E8A6-CECC-5442-AF5F-C4E81991D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EF22-3C42-854E-8913-6E5EF46A80E9}" type="slidenum">
              <a:rPr lang="en-US" smtClean="0"/>
              <a:t>‹#›</a:t>
            </a:fld>
            <a:endParaRPr lang="en-US"/>
          </a:p>
        </p:txBody>
      </p:sp>
    </p:spTree>
    <p:extLst>
      <p:ext uri="{BB962C8B-B14F-4D97-AF65-F5344CB8AC3E}">
        <p14:creationId xmlns:p14="http://schemas.microsoft.com/office/powerpoint/2010/main" val="289361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97AD9-02DD-B24B-B1F2-4955EFCC927E}" type="datetimeFigureOut">
              <a:rPr lang="en-US" smtClean="0"/>
              <a:pPr/>
              <a:t>11/16/2019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100B5-B664-AA47-B7A8-902CA38EEBB4}" type="slidenum">
              <a:rPr lang="en-US" smtClean="0"/>
              <a:pPr/>
              <a:t>‹#›</a:t>
            </a:fld>
            <a:endParaRPr lang="en-US"/>
          </a:p>
        </p:txBody>
      </p:sp>
    </p:spTree>
    <p:extLst>
      <p:ext uri="{BB962C8B-B14F-4D97-AF65-F5344CB8AC3E}">
        <p14:creationId xmlns:p14="http://schemas.microsoft.com/office/powerpoint/2010/main" val="3239088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4">
            <a:extLst>
              <a:ext uri="{FF2B5EF4-FFF2-40B4-BE49-F238E27FC236}">
                <a16:creationId xmlns:a16="http://schemas.microsoft.com/office/drawing/2014/main" id="{8DD280B7-C40C-3942-9E41-9011655C02F4}"/>
              </a:ext>
            </a:extLst>
          </p:cNvPr>
          <p:cNvSpPr/>
          <p:nvPr/>
        </p:nvSpPr>
        <p:spPr>
          <a:xfrm>
            <a:off x="-6351" y="575112"/>
            <a:ext cx="6189963" cy="6282888"/>
          </a:xfrm>
          <a:custGeom>
            <a:avLst/>
            <a:gdLst>
              <a:gd name="connsiteX0" fmla="*/ 0 w 4219200"/>
              <a:gd name="connsiteY0" fmla="*/ 4112443 h 4112443"/>
              <a:gd name="connsiteX1" fmla="*/ 2109600 w 4219200"/>
              <a:gd name="connsiteY1" fmla="*/ 0 h 4112443"/>
              <a:gd name="connsiteX2" fmla="*/ 4219200 w 4219200"/>
              <a:gd name="connsiteY2" fmla="*/ 4112443 h 4112443"/>
              <a:gd name="connsiteX3" fmla="*/ 0 w 4219200"/>
              <a:gd name="connsiteY3" fmla="*/ 4112443 h 4112443"/>
              <a:gd name="connsiteX0" fmla="*/ 446400 w 4665600"/>
              <a:gd name="connsiteY0" fmla="*/ 4710043 h 4710043"/>
              <a:gd name="connsiteX1" fmla="*/ 0 w 4665600"/>
              <a:gd name="connsiteY1" fmla="*/ 0 h 4710043"/>
              <a:gd name="connsiteX2" fmla="*/ 4665600 w 4665600"/>
              <a:gd name="connsiteY2" fmla="*/ 4710043 h 4710043"/>
              <a:gd name="connsiteX3" fmla="*/ 446400 w 4665600"/>
              <a:gd name="connsiteY3" fmla="*/ 4710043 h 4710043"/>
              <a:gd name="connsiteX0" fmla="*/ 7200 w 4665600"/>
              <a:gd name="connsiteY0" fmla="*/ 5826043 h 5826043"/>
              <a:gd name="connsiteX1" fmla="*/ 0 w 4665600"/>
              <a:gd name="connsiteY1" fmla="*/ 0 h 5826043"/>
              <a:gd name="connsiteX2" fmla="*/ 4665600 w 4665600"/>
              <a:gd name="connsiteY2" fmla="*/ 4710043 h 5826043"/>
              <a:gd name="connsiteX3" fmla="*/ 7200 w 4665600"/>
              <a:gd name="connsiteY3" fmla="*/ 5826043 h 5826043"/>
              <a:gd name="connsiteX0" fmla="*/ 7200 w 5724000"/>
              <a:gd name="connsiteY0" fmla="*/ 5826043 h 5826043"/>
              <a:gd name="connsiteX1" fmla="*/ 0 w 5724000"/>
              <a:gd name="connsiteY1" fmla="*/ 0 h 5826043"/>
              <a:gd name="connsiteX2" fmla="*/ 5724000 w 5724000"/>
              <a:gd name="connsiteY2" fmla="*/ 5818843 h 5826043"/>
              <a:gd name="connsiteX3" fmla="*/ 7200 w 5724000"/>
              <a:gd name="connsiteY3" fmla="*/ 5826043 h 5826043"/>
              <a:gd name="connsiteX0" fmla="*/ 7200 w 5739875"/>
              <a:gd name="connsiteY0" fmla="*/ 5826043 h 5826043"/>
              <a:gd name="connsiteX1" fmla="*/ 0 w 5739875"/>
              <a:gd name="connsiteY1" fmla="*/ 0 h 5826043"/>
              <a:gd name="connsiteX2" fmla="*/ 5739875 w 5739875"/>
              <a:gd name="connsiteY2" fmla="*/ 5822018 h 5826043"/>
              <a:gd name="connsiteX3" fmla="*/ 7200 w 5739875"/>
              <a:gd name="connsiteY3" fmla="*/ 5826043 h 5826043"/>
            </a:gdLst>
            <a:ahLst/>
            <a:cxnLst>
              <a:cxn ang="0">
                <a:pos x="connsiteX0" y="connsiteY0"/>
              </a:cxn>
              <a:cxn ang="0">
                <a:pos x="connsiteX1" y="connsiteY1"/>
              </a:cxn>
              <a:cxn ang="0">
                <a:pos x="connsiteX2" y="connsiteY2"/>
              </a:cxn>
              <a:cxn ang="0">
                <a:pos x="connsiteX3" y="connsiteY3"/>
              </a:cxn>
            </a:cxnLst>
            <a:rect l="l" t="t" r="r" b="b"/>
            <a:pathLst>
              <a:path w="5739875" h="5826043">
                <a:moveTo>
                  <a:pt x="7200" y="5826043"/>
                </a:moveTo>
                <a:lnTo>
                  <a:pt x="0" y="0"/>
                </a:lnTo>
                <a:lnTo>
                  <a:pt x="5739875" y="5822018"/>
                </a:lnTo>
                <a:lnTo>
                  <a:pt x="7200" y="5826043"/>
                </a:ln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6">
            <a:extLst>
              <a:ext uri="{FF2B5EF4-FFF2-40B4-BE49-F238E27FC236}">
                <a16:creationId xmlns:a16="http://schemas.microsoft.com/office/drawing/2014/main" id="{5701AF60-3767-0A48-BC7A-B4A326585A58}"/>
              </a:ext>
            </a:extLst>
          </p:cNvPr>
          <p:cNvPicPr>
            <a:picLocks noChangeAspect="1"/>
          </p:cNvPicPr>
          <p:nvPr/>
        </p:nvPicPr>
        <p:blipFill rotWithShape="1">
          <a:blip r:embed="rId3"/>
          <a:srcRect l="23501"/>
          <a:stretch/>
        </p:blipFill>
        <p:spPr>
          <a:xfrm>
            <a:off x="0" y="114994"/>
            <a:ext cx="2959325" cy="5174012"/>
          </a:xfrm>
          <a:prstGeom prst="rect">
            <a:avLst/>
          </a:prstGeom>
        </p:spPr>
      </p:pic>
      <p:sp>
        <p:nvSpPr>
          <p:cNvPr id="13" name="직사각형 12"/>
          <p:cNvSpPr/>
          <p:nvPr/>
        </p:nvSpPr>
        <p:spPr>
          <a:xfrm>
            <a:off x="-1" y="114994"/>
            <a:ext cx="5819775" cy="6060949"/>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4"/>
          <a:srcRect t="95443" b="3164"/>
          <a:stretch/>
        </p:blipFill>
        <p:spPr>
          <a:xfrm>
            <a:off x="-6350" y="6175943"/>
            <a:ext cx="12198350" cy="76240"/>
          </a:xfrm>
          <a:prstGeom prst="rect">
            <a:avLst/>
          </a:prstGeom>
        </p:spPr>
      </p:pic>
      <p:sp>
        <p:nvSpPr>
          <p:cNvPr id="16" name="Rectangle 43">
            <a:extLst>
              <a:ext uri="{FF2B5EF4-FFF2-40B4-BE49-F238E27FC236}">
                <a16:creationId xmlns:a16="http://schemas.microsoft.com/office/drawing/2014/main" id="{94D0A6F3-AF88-B74B-B4DA-6A5EE87F44DB}"/>
              </a:ext>
            </a:extLst>
          </p:cNvPr>
          <p:cNvSpPr/>
          <p:nvPr/>
        </p:nvSpPr>
        <p:spPr>
          <a:xfrm>
            <a:off x="-6351" y="6248665"/>
            <a:ext cx="12198351" cy="612608"/>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CCEBDEA-7127-5E4A-B366-227765A8986F}"/>
              </a:ext>
            </a:extLst>
          </p:cNvPr>
          <p:cNvSpPr txBox="1"/>
          <p:nvPr/>
        </p:nvSpPr>
        <p:spPr>
          <a:xfrm>
            <a:off x="540000" y="540000"/>
            <a:ext cx="11114088" cy="2169825"/>
          </a:xfrm>
          <a:prstGeom prst="rect">
            <a:avLst/>
          </a:prstGeom>
          <a:noFill/>
        </p:spPr>
        <p:txBody>
          <a:bodyPr wrap="square" rtlCol="0">
            <a:spAutoFit/>
          </a:bodyPr>
          <a:lstStyle/>
          <a:p>
            <a:pPr algn="ctr"/>
            <a:r>
              <a:rPr lang="en-US" sz="4500" b="1" dirty="0">
                <a:latin typeface="+mj-ea"/>
                <a:ea typeface="+mj-ea"/>
                <a:cs typeface="Arial" panose="020B0604020202020204" pitchFamily="34" charset="0"/>
              </a:rPr>
              <a:t>Early Surgery versus Conventional Management for Asymptomatic Severe Aortic Stenosis</a:t>
            </a:r>
          </a:p>
        </p:txBody>
      </p:sp>
      <p:sp>
        <p:nvSpPr>
          <p:cNvPr id="18" name="직사각형 17"/>
          <p:cNvSpPr/>
          <p:nvPr/>
        </p:nvSpPr>
        <p:spPr>
          <a:xfrm>
            <a:off x="1548000" y="3132000"/>
            <a:ext cx="9220201" cy="2446824"/>
          </a:xfrm>
          <a:prstGeom prst="rect">
            <a:avLst/>
          </a:prstGeom>
        </p:spPr>
        <p:txBody>
          <a:bodyPr wrap="square">
            <a:spAutoFit/>
          </a:bodyPr>
          <a:lstStyle/>
          <a:p>
            <a:pPr algn="ctr">
              <a:spcBef>
                <a:spcPts val="600"/>
              </a:spcBef>
            </a:pPr>
            <a:r>
              <a:rPr lang="en-US" altLang="ko-KR" sz="3600" b="1" dirty="0" err="1">
                <a:latin typeface="+mj-ea"/>
                <a:ea typeface="+mj-ea"/>
              </a:rPr>
              <a:t>Duk</a:t>
            </a:r>
            <a:r>
              <a:rPr lang="en-US" altLang="ko-KR" sz="3600" b="1" dirty="0">
                <a:latin typeface="+mj-ea"/>
                <a:ea typeface="+mj-ea"/>
              </a:rPr>
              <a:t>-Hyun Kang MD PhD</a:t>
            </a:r>
          </a:p>
          <a:p>
            <a:pPr algn="ctr">
              <a:spcBef>
                <a:spcPts val="1200"/>
              </a:spcBef>
            </a:pPr>
            <a:r>
              <a:rPr lang="en-US" altLang="ko-KR" sz="2400" b="1" dirty="0">
                <a:latin typeface="+mj-ea"/>
                <a:ea typeface="+mj-ea"/>
              </a:rPr>
              <a:t>on behalf of the </a:t>
            </a:r>
            <a:r>
              <a:rPr lang="en-US" altLang="ko-KR" sz="2800" b="1" dirty="0">
                <a:latin typeface="+mj-ea"/>
                <a:ea typeface="+mj-ea"/>
              </a:rPr>
              <a:t>RECOVERY</a:t>
            </a:r>
            <a:r>
              <a:rPr lang="en-US" altLang="ko-KR" sz="2400" b="1" dirty="0">
                <a:latin typeface="+mj-ea"/>
                <a:ea typeface="+mj-ea"/>
              </a:rPr>
              <a:t> Investigators</a:t>
            </a:r>
          </a:p>
          <a:p>
            <a:pPr>
              <a:spcBef>
                <a:spcPts val="600"/>
              </a:spcBef>
            </a:pPr>
            <a:endParaRPr lang="en-US" altLang="ko-KR" dirty="0">
              <a:latin typeface="+mj-ea"/>
              <a:ea typeface="+mj-ea"/>
            </a:endParaRPr>
          </a:p>
          <a:p>
            <a:pPr algn="ctr"/>
            <a:r>
              <a:rPr lang="en-US" altLang="ko-KR" sz="2800" b="1" dirty="0" err="1">
                <a:latin typeface="+mj-ea"/>
                <a:ea typeface="+mj-ea"/>
              </a:rPr>
              <a:t>Asan</a:t>
            </a:r>
            <a:r>
              <a:rPr lang="en-US" altLang="ko-KR" sz="2800" b="1" dirty="0">
                <a:latin typeface="+mj-ea"/>
                <a:ea typeface="+mj-ea"/>
              </a:rPr>
              <a:t> Medical Center</a:t>
            </a:r>
          </a:p>
          <a:p>
            <a:pPr algn="ctr"/>
            <a:r>
              <a:rPr lang="en-US" altLang="ko-KR" sz="2800" b="1" dirty="0">
                <a:latin typeface="+mj-ea"/>
                <a:ea typeface="+mj-ea"/>
              </a:rPr>
              <a:t>Seoul, Korea</a:t>
            </a:r>
          </a:p>
        </p:txBody>
      </p:sp>
      <p:sp>
        <p:nvSpPr>
          <p:cNvPr id="6" name="직사각형 5"/>
          <p:cNvSpPr/>
          <p:nvPr/>
        </p:nvSpPr>
        <p:spPr>
          <a:xfrm>
            <a:off x="3838425" y="6303628"/>
            <a:ext cx="4516044" cy="461665"/>
          </a:xfrm>
          <a:prstGeom prst="rect">
            <a:avLst/>
          </a:prstGeom>
        </p:spPr>
        <p:txBody>
          <a:bodyPr wrap="none">
            <a:spAutoFit/>
          </a:bodyPr>
          <a:lstStyle/>
          <a:p>
            <a:r>
              <a:rPr lang="en-US" altLang="ko-KR" sz="2400" b="1" dirty="0">
                <a:solidFill>
                  <a:schemeClr val="bg1"/>
                </a:solidFill>
                <a:latin typeface="+mj-ea"/>
                <a:ea typeface="+mj-ea"/>
              </a:rPr>
              <a:t>AHA 2019 Late Breaking Trial</a:t>
            </a:r>
            <a:endParaRPr lang="ko-KR" altLang="en-US" sz="2400" b="1" dirty="0">
              <a:solidFill>
                <a:schemeClr val="bg1"/>
              </a:solidFill>
              <a:latin typeface="+mj-ea"/>
              <a:ea typeface="+mj-ea"/>
            </a:endParaRPr>
          </a:p>
        </p:txBody>
      </p:sp>
      <p:sp>
        <p:nvSpPr>
          <p:cNvPr id="2" name="TextBox 1">
            <a:extLst>
              <a:ext uri="{FF2B5EF4-FFF2-40B4-BE49-F238E27FC236}">
                <a16:creationId xmlns:a16="http://schemas.microsoft.com/office/drawing/2014/main" id="{4C236621-D534-4EF5-99C4-236940ECF916}"/>
              </a:ext>
            </a:extLst>
          </p:cNvPr>
          <p:cNvSpPr txBox="1"/>
          <p:nvPr/>
        </p:nvSpPr>
        <p:spPr>
          <a:xfrm>
            <a:off x="5819774" y="63549"/>
            <a:ext cx="5431322" cy="369332"/>
          </a:xfrm>
          <a:prstGeom prst="rect">
            <a:avLst/>
          </a:prstGeom>
          <a:noFill/>
        </p:spPr>
        <p:txBody>
          <a:bodyPr wrap="square" rtlCol="0">
            <a:spAutoFit/>
          </a:bodyPr>
          <a:lstStyle/>
          <a:p>
            <a:pPr algn="ctr"/>
            <a:r>
              <a:rPr lang="en-US" b="1" dirty="0">
                <a:solidFill>
                  <a:srgbClr val="FF0000"/>
                </a:solidFill>
                <a:latin typeface="Lub Dub Medium" panose="020B0603030403020204" pitchFamily="34" charset="0"/>
                <a:ea typeface="+mj-ea"/>
                <a:cs typeface="Arial" panose="020B0604020202020204" pitchFamily="34" charset="0"/>
              </a:rPr>
              <a:t>EMBARGOED for 5:30 pm ET 11-16-19</a:t>
            </a:r>
          </a:p>
        </p:txBody>
      </p:sp>
    </p:spTree>
    <p:extLst>
      <p:ext uri="{BB962C8B-B14F-4D97-AF65-F5344CB8AC3E}">
        <p14:creationId xmlns:p14="http://schemas.microsoft.com/office/powerpoint/2010/main" val="18974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4"/>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Results: Primary Analysis</a:t>
            </a:r>
          </a:p>
        </p:txBody>
      </p:sp>
      <p:sp>
        <p:nvSpPr>
          <p:cNvPr id="46" name="모서리가 둥근 직사각형 45"/>
          <p:cNvSpPr/>
          <p:nvPr/>
        </p:nvSpPr>
        <p:spPr>
          <a:xfrm>
            <a:off x="126777" y="1116573"/>
            <a:ext cx="5912073" cy="5472000"/>
          </a:xfrm>
          <a:prstGeom prst="roundRect">
            <a:avLst>
              <a:gd name="adj" fmla="val 3793"/>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모서리가 둥근 직사각형 46"/>
          <p:cNvSpPr/>
          <p:nvPr/>
        </p:nvSpPr>
        <p:spPr>
          <a:xfrm>
            <a:off x="6147278" y="1118721"/>
            <a:ext cx="5868000" cy="5472000"/>
          </a:xfrm>
          <a:prstGeom prst="roundRect">
            <a:avLst>
              <a:gd name="adj" fmla="val 3793"/>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8" name="개체 47"/>
          <p:cNvGraphicFramePr>
            <a:graphicFrameLocks noChangeAspect="1"/>
          </p:cNvGraphicFramePr>
          <p:nvPr>
            <p:extLst>
              <p:ext uri="{D42A27DB-BD31-4B8C-83A1-F6EECF244321}">
                <p14:modId xmlns:p14="http://schemas.microsoft.com/office/powerpoint/2010/main" val="2622208129"/>
              </p:ext>
            </p:extLst>
          </p:nvPr>
        </p:nvGraphicFramePr>
        <p:xfrm>
          <a:off x="746763" y="1701475"/>
          <a:ext cx="5606412" cy="3799036"/>
        </p:xfrm>
        <a:graphic>
          <a:graphicData uri="http://schemas.openxmlformats.org/presentationml/2006/ole">
            <mc:AlternateContent xmlns:mc="http://schemas.openxmlformats.org/markup-compatibility/2006">
              <mc:Choice xmlns:v="urn:schemas-microsoft-com:vml" Requires="v">
                <p:oleObj spid="_x0000_s1219" name="Prism Project" r:id="rId5" imgW="4284000" imgH="2916000" progId="Prism5.Document">
                  <p:embed/>
                </p:oleObj>
              </mc:Choice>
              <mc:Fallback>
                <p:oleObj name="Prism Project" r:id="rId5" imgW="4284000" imgH="2916000" progId="Prism5.Document">
                  <p:embed/>
                  <p:pic>
                    <p:nvPicPr>
                      <p:cNvPr id="0" name=""/>
                      <p:cNvPicPr/>
                      <p:nvPr/>
                    </p:nvPicPr>
                    <p:blipFill>
                      <a:blip r:embed="rId6"/>
                      <a:stretch>
                        <a:fillRect/>
                      </a:stretch>
                    </p:blipFill>
                    <p:spPr>
                      <a:xfrm>
                        <a:off x="746763" y="1701475"/>
                        <a:ext cx="5606412" cy="3799036"/>
                      </a:xfrm>
                      <a:prstGeom prst="rect">
                        <a:avLst/>
                      </a:prstGeom>
                    </p:spPr>
                  </p:pic>
                </p:oleObj>
              </mc:Fallback>
            </mc:AlternateContent>
          </a:graphicData>
        </a:graphic>
      </p:graphicFrame>
      <p:sp>
        <p:nvSpPr>
          <p:cNvPr id="52" name="TextBox 51"/>
          <p:cNvSpPr txBox="1"/>
          <p:nvPr/>
        </p:nvSpPr>
        <p:spPr>
          <a:xfrm>
            <a:off x="3269859" y="4609663"/>
            <a:ext cx="711885" cy="369332"/>
          </a:xfrm>
          <a:prstGeom prst="rect">
            <a:avLst/>
          </a:prstGeom>
          <a:noFill/>
        </p:spPr>
        <p:txBody>
          <a:bodyPr wrap="square" rtlCol="0">
            <a:spAutoFit/>
          </a:bodyPr>
          <a:lstStyle/>
          <a:p>
            <a:r>
              <a:rPr lang="en-US" altLang="ko-KR" b="1" i="1" dirty="0">
                <a:solidFill>
                  <a:srgbClr val="0000FF"/>
                </a:solidFill>
                <a:latin typeface="Calibri" panose="020F0502020204030204" pitchFamily="34" charset="0"/>
                <a:cs typeface="Calibri" panose="020F0502020204030204" pitchFamily="34" charset="0"/>
              </a:rPr>
              <a:t>1.4%</a:t>
            </a:r>
            <a:endParaRPr lang="ko-KR" altLang="en-US" b="1" i="1" dirty="0">
              <a:solidFill>
                <a:srgbClr val="0000FF"/>
              </a:solidFill>
              <a:latin typeface="Calibri" panose="020F0502020204030204" pitchFamily="34" charset="0"/>
              <a:cs typeface="Calibri" panose="020F0502020204030204" pitchFamily="34" charset="0"/>
            </a:endParaRPr>
          </a:p>
        </p:txBody>
      </p:sp>
      <p:sp>
        <p:nvSpPr>
          <p:cNvPr id="53" name="TextBox 52"/>
          <p:cNvSpPr txBox="1"/>
          <p:nvPr/>
        </p:nvSpPr>
        <p:spPr>
          <a:xfrm>
            <a:off x="5465612" y="4561851"/>
            <a:ext cx="672967" cy="369332"/>
          </a:xfrm>
          <a:prstGeom prst="rect">
            <a:avLst/>
          </a:prstGeom>
          <a:noFill/>
        </p:spPr>
        <p:txBody>
          <a:bodyPr wrap="square" rtlCol="0">
            <a:spAutoFit/>
          </a:bodyPr>
          <a:lstStyle/>
          <a:p>
            <a:r>
              <a:rPr lang="en-US" altLang="ko-KR" b="1" i="1" dirty="0">
                <a:solidFill>
                  <a:srgbClr val="0000FF"/>
                </a:solidFill>
                <a:latin typeface="Calibri" panose="020F0502020204030204" pitchFamily="34" charset="0"/>
                <a:cs typeface="Calibri" panose="020F0502020204030204" pitchFamily="34" charset="0"/>
              </a:rPr>
              <a:t>1.4%</a:t>
            </a:r>
            <a:endParaRPr lang="ko-KR" altLang="en-US" b="1" i="1" dirty="0">
              <a:solidFill>
                <a:srgbClr val="0000FF"/>
              </a:solidFill>
              <a:latin typeface="Calibri" panose="020F0502020204030204" pitchFamily="34" charset="0"/>
              <a:cs typeface="Calibri" panose="020F0502020204030204" pitchFamily="34" charset="0"/>
            </a:endParaRPr>
          </a:p>
        </p:txBody>
      </p:sp>
      <p:sp>
        <p:nvSpPr>
          <p:cNvPr id="54" name="TextBox 53"/>
          <p:cNvSpPr txBox="1"/>
          <p:nvPr/>
        </p:nvSpPr>
        <p:spPr>
          <a:xfrm>
            <a:off x="3265595" y="4142925"/>
            <a:ext cx="668229" cy="369332"/>
          </a:xfrm>
          <a:prstGeom prst="rect">
            <a:avLst/>
          </a:prstGeom>
          <a:noFill/>
        </p:spPr>
        <p:txBody>
          <a:bodyPr wrap="square" rtlCol="0">
            <a:spAutoFit/>
          </a:bodyPr>
          <a:lstStyle/>
          <a:p>
            <a:r>
              <a:rPr lang="en-US" altLang="ko-KR" b="1" i="1" dirty="0">
                <a:solidFill>
                  <a:srgbClr val="C00000"/>
                </a:solidFill>
                <a:latin typeface="Calibri" panose="020F0502020204030204" pitchFamily="34" charset="0"/>
                <a:cs typeface="Calibri" panose="020F0502020204030204" pitchFamily="34" charset="0"/>
              </a:rPr>
              <a:t>5.7%</a:t>
            </a:r>
            <a:endParaRPr lang="ko-KR" altLang="en-US" b="1" i="1" dirty="0">
              <a:solidFill>
                <a:srgbClr val="C00000"/>
              </a:solidFill>
              <a:latin typeface="Calibri" panose="020F0502020204030204" pitchFamily="34" charset="0"/>
              <a:cs typeface="Calibri" panose="020F0502020204030204" pitchFamily="34" charset="0"/>
            </a:endParaRPr>
          </a:p>
        </p:txBody>
      </p:sp>
      <p:sp>
        <p:nvSpPr>
          <p:cNvPr id="55" name="TextBox 54"/>
          <p:cNvSpPr txBox="1"/>
          <p:nvPr/>
        </p:nvSpPr>
        <p:spPr>
          <a:xfrm>
            <a:off x="5331267" y="2725055"/>
            <a:ext cx="824471" cy="369332"/>
          </a:xfrm>
          <a:prstGeom prst="rect">
            <a:avLst/>
          </a:prstGeom>
          <a:noFill/>
        </p:spPr>
        <p:txBody>
          <a:bodyPr wrap="square" rtlCol="0">
            <a:spAutoFit/>
          </a:bodyPr>
          <a:lstStyle>
            <a:defPPr>
              <a:defRPr lang="ko-KR"/>
            </a:defPPr>
            <a:lvl1pPr>
              <a:defRPr sz="1400" b="1" i="1">
                <a:solidFill>
                  <a:srgbClr val="A50021"/>
                </a:solidFill>
                <a:latin typeface="Calibri" panose="020F0502020204030204" pitchFamily="34" charset="0"/>
                <a:cs typeface="Calibri" panose="020F050202020403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25.5%</a:t>
            </a:r>
            <a:endParaRPr kumimoji="0" lang="ko-KR" altLang="en-US" sz="1800" b="1" i="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296CEF5A-6C96-488A-9339-C1BF822FCB9D}"/>
              </a:ext>
            </a:extLst>
          </p:cNvPr>
          <p:cNvSpPr txBox="1"/>
          <p:nvPr/>
        </p:nvSpPr>
        <p:spPr>
          <a:xfrm rot="10800000">
            <a:off x="515931" y="1938568"/>
            <a:ext cx="461665" cy="3107944"/>
          </a:xfrm>
          <a:prstGeom prst="rect">
            <a:avLst/>
          </a:prstGeom>
          <a:noFill/>
        </p:spPr>
        <p:txBody>
          <a:bodyPr vert="eaVert" wrap="square" rtlCol="0">
            <a:spAutoFit/>
          </a:bodyPr>
          <a:lstStyle/>
          <a:p>
            <a:pPr algn="ctr"/>
            <a:r>
              <a:rPr lang="en-US" altLang="ko-KR" dirty="0">
                <a:latin typeface="Arial" panose="020B0604020202020204" pitchFamily="34" charset="0"/>
                <a:cs typeface="Arial" panose="020B0604020202020204" pitchFamily="34" charset="0"/>
              </a:rPr>
              <a:t>Operative or CV death (%)</a:t>
            </a:r>
            <a:endParaRPr lang="ko-KR" altLang="en-US"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4642BE15-29B9-42D6-BBD2-DF4B6A80C35B}"/>
              </a:ext>
            </a:extLst>
          </p:cNvPr>
          <p:cNvSpPr txBox="1"/>
          <p:nvPr/>
        </p:nvSpPr>
        <p:spPr>
          <a:xfrm rot="16200000">
            <a:off x="3319140" y="4035992"/>
            <a:ext cx="461665" cy="3121698"/>
          </a:xfrm>
          <a:prstGeom prst="rect">
            <a:avLst/>
          </a:prstGeom>
          <a:noFill/>
        </p:spPr>
        <p:txBody>
          <a:bodyPr vert="eaVert" wrap="square" rtlCol="0">
            <a:spAutoFit/>
          </a:bodyPr>
          <a:lstStyle/>
          <a:p>
            <a:pPr algn="ctr"/>
            <a:r>
              <a:rPr lang="en-US" altLang="ko-KR" dirty="0">
                <a:latin typeface="Arial" panose="020B0604020202020204" pitchFamily="34" charset="0"/>
                <a:cs typeface="Arial" panose="020B0604020202020204" pitchFamily="34" charset="0"/>
              </a:rPr>
              <a:t> Years</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since</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randomization</a:t>
            </a:r>
            <a:endParaRPr lang="ko-KR" altLang="en-US" dirty="0">
              <a:latin typeface="Arial" panose="020B0604020202020204" pitchFamily="34" charset="0"/>
              <a:cs typeface="Arial" panose="020B0604020202020204" pitchFamily="34" charset="0"/>
            </a:endParaRPr>
          </a:p>
        </p:txBody>
      </p:sp>
      <p:grpSp>
        <p:nvGrpSpPr>
          <p:cNvPr id="58" name="그룹 57"/>
          <p:cNvGrpSpPr/>
          <p:nvPr/>
        </p:nvGrpSpPr>
        <p:grpSpPr>
          <a:xfrm>
            <a:off x="126147" y="5580543"/>
            <a:ext cx="5961125" cy="893462"/>
            <a:chOff x="116622" y="5037618"/>
            <a:chExt cx="5961125" cy="893462"/>
          </a:xfrm>
        </p:grpSpPr>
        <p:sp>
          <p:nvSpPr>
            <p:cNvPr id="59" name="TextBox 58">
              <a:extLst>
                <a:ext uri="{FF2B5EF4-FFF2-40B4-BE49-F238E27FC236}">
                  <a16:creationId xmlns:a16="http://schemas.microsoft.com/office/drawing/2014/main" id="{0F37F50D-ACCB-4441-9012-3D5CFE061A72}"/>
                </a:ext>
              </a:extLst>
            </p:cNvPr>
            <p:cNvSpPr txBox="1"/>
            <p:nvPr/>
          </p:nvSpPr>
          <p:spPr>
            <a:xfrm>
              <a:off x="1121670" y="5284749"/>
              <a:ext cx="4956077" cy="646331"/>
            </a:xfrm>
            <a:prstGeom prst="rect">
              <a:avLst/>
            </a:prstGeom>
            <a:noFill/>
          </p:spPr>
          <p:txBody>
            <a:bodyPr wrap="square" rtlCol="0">
              <a:spAutoFit/>
            </a:bodyPr>
            <a:lstStyle/>
            <a:p>
              <a:pPr>
                <a:lnSpc>
                  <a:spcPct val="150000"/>
                </a:lnSpc>
              </a:pPr>
              <a:r>
                <a:rPr lang="en-US" altLang="ko-KR" sz="1200" dirty="0">
                  <a:latin typeface="Arial" panose="020B0604020202020204" pitchFamily="34" charset="0"/>
                  <a:cs typeface="Arial" panose="020B0604020202020204" pitchFamily="34" charset="0"/>
                </a:rPr>
                <a:t>73                      73                      70                       38                      13</a:t>
              </a:r>
            </a:p>
            <a:p>
              <a:pPr>
                <a:lnSpc>
                  <a:spcPct val="150000"/>
                </a:lnSpc>
              </a:pPr>
              <a:r>
                <a:rPr lang="en-US" altLang="ko-KR" sz="1200" dirty="0">
                  <a:latin typeface="Arial" panose="020B0604020202020204" pitchFamily="34" charset="0"/>
                  <a:cs typeface="Arial" panose="020B0604020202020204" pitchFamily="34" charset="0"/>
                </a:rPr>
                <a:t>72                      68                      65                       36                      12</a:t>
              </a:r>
            </a:p>
          </p:txBody>
        </p:sp>
        <p:sp>
          <p:nvSpPr>
            <p:cNvPr id="60" name="직사각형 59">
              <a:extLst>
                <a:ext uri="{FF2B5EF4-FFF2-40B4-BE49-F238E27FC236}">
                  <a16:creationId xmlns:a16="http://schemas.microsoft.com/office/drawing/2014/main" id="{2E16327B-1B33-413B-A681-02925784DC4B}"/>
                </a:ext>
              </a:extLst>
            </p:cNvPr>
            <p:cNvSpPr/>
            <p:nvPr/>
          </p:nvSpPr>
          <p:spPr>
            <a:xfrm>
              <a:off x="116622" y="5037618"/>
              <a:ext cx="1260281" cy="276999"/>
            </a:xfrm>
            <a:prstGeom prst="rect">
              <a:avLst/>
            </a:prstGeom>
          </p:spPr>
          <p:txBody>
            <a:bodyPr wrap="none">
              <a:spAutoFit/>
            </a:bodyPr>
            <a:lstStyle/>
            <a:p>
              <a:r>
                <a:rPr lang="en-US" altLang="ko-KR" sz="1200" b="1" dirty="0">
                  <a:latin typeface="Arial" panose="020B0604020202020204" pitchFamily="34" charset="0"/>
                  <a:cs typeface="Arial" panose="020B0604020202020204" pitchFamily="34" charset="0"/>
                </a:rPr>
                <a:t>Number at risk</a:t>
              </a:r>
            </a:p>
          </p:txBody>
        </p:sp>
        <p:sp>
          <p:nvSpPr>
            <p:cNvPr id="61" name="직사각형 60"/>
            <p:cNvSpPr/>
            <p:nvPr/>
          </p:nvSpPr>
          <p:spPr>
            <a:xfrm>
              <a:off x="126777" y="5337456"/>
              <a:ext cx="1114408" cy="276999"/>
            </a:xfrm>
            <a:prstGeom prst="rect">
              <a:avLst/>
            </a:prstGeom>
          </p:spPr>
          <p:txBody>
            <a:bodyPr wrap="none">
              <a:spAutoFit/>
            </a:bodyPr>
            <a:lstStyle/>
            <a:p>
              <a:pPr lvl="0"/>
              <a:r>
                <a:rPr lang="en-US" altLang="ko-KR" sz="1200" dirty="0">
                  <a:solidFill>
                    <a:prstClr val="black"/>
                  </a:solidFill>
                  <a:latin typeface="Arial" panose="020B0604020202020204" pitchFamily="34" charset="0"/>
                  <a:cs typeface="Arial" panose="020B0604020202020204" pitchFamily="34" charset="0"/>
                </a:rPr>
                <a:t>Early Surgery</a:t>
              </a:r>
            </a:p>
          </p:txBody>
        </p:sp>
        <p:sp>
          <p:nvSpPr>
            <p:cNvPr id="62" name="직사각형 61"/>
            <p:cNvSpPr/>
            <p:nvPr/>
          </p:nvSpPr>
          <p:spPr>
            <a:xfrm>
              <a:off x="117252" y="5593162"/>
              <a:ext cx="1077539" cy="276999"/>
            </a:xfrm>
            <a:prstGeom prst="rect">
              <a:avLst/>
            </a:prstGeom>
          </p:spPr>
          <p:txBody>
            <a:bodyPr wrap="none">
              <a:spAutoFit/>
            </a:bodyPr>
            <a:lstStyle/>
            <a:p>
              <a:pPr lvl="0"/>
              <a:r>
                <a:rPr lang="en-US" altLang="ko-KR" sz="1200" dirty="0">
                  <a:solidFill>
                    <a:prstClr val="black"/>
                  </a:solidFill>
                  <a:latin typeface="Arial" panose="020B0604020202020204" pitchFamily="34" charset="0"/>
                  <a:cs typeface="Arial" panose="020B0604020202020204" pitchFamily="34" charset="0"/>
                </a:rPr>
                <a:t>Conventional</a:t>
              </a:r>
            </a:p>
          </p:txBody>
        </p:sp>
      </p:grpSp>
      <p:grpSp>
        <p:nvGrpSpPr>
          <p:cNvPr id="63" name="그룹 62"/>
          <p:cNvGrpSpPr/>
          <p:nvPr/>
        </p:nvGrpSpPr>
        <p:grpSpPr>
          <a:xfrm>
            <a:off x="6494782" y="1688061"/>
            <a:ext cx="5812272" cy="3798720"/>
            <a:chOff x="6807113" y="1440461"/>
            <a:chExt cx="7265340" cy="4748400"/>
          </a:xfrm>
        </p:grpSpPr>
        <p:graphicFrame>
          <p:nvGraphicFramePr>
            <p:cNvPr id="64" name="개체 63">
              <a:extLst>
                <a:ext uri="{FF2B5EF4-FFF2-40B4-BE49-F238E27FC236}">
                  <a16:creationId xmlns:a16="http://schemas.microsoft.com/office/drawing/2014/main" id="{B9A0F4FE-888F-4615-9AEB-A7BA8E2F9AA9}"/>
                </a:ext>
              </a:extLst>
            </p:cNvPr>
            <p:cNvGraphicFramePr>
              <a:graphicFrameLocks/>
            </p:cNvGraphicFramePr>
            <p:nvPr>
              <p:extLst>
                <p:ext uri="{D42A27DB-BD31-4B8C-83A1-F6EECF244321}">
                  <p14:modId xmlns:p14="http://schemas.microsoft.com/office/powerpoint/2010/main" val="4215922245"/>
                </p:ext>
              </p:extLst>
            </p:nvPr>
          </p:nvGraphicFramePr>
          <p:xfrm>
            <a:off x="7095653" y="1440461"/>
            <a:ext cx="6976800" cy="4748400"/>
          </p:xfrm>
          <a:graphic>
            <a:graphicData uri="http://schemas.openxmlformats.org/presentationml/2006/ole">
              <mc:AlternateContent xmlns:mc="http://schemas.openxmlformats.org/markup-compatibility/2006">
                <mc:Choice xmlns:v="urn:schemas-microsoft-com:vml" Requires="v">
                  <p:oleObj spid="_x0000_s1220" name="Prism 5" r:id="rId7" imgW="4372560" imgH="2950560" progId="Prism5.Document">
                    <p:embed/>
                  </p:oleObj>
                </mc:Choice>
                <mc:Fallback>
                  <p:oleObj name="Prism 5" r:id="rId7" imgW="4372560" imgH="2950560" progId="Prism5.Document">
                    <p:embed/>
                    <p:pic>
                      <p:nvPicPr>
                        <p:cNvPr id="0" name=""/>
                        <p:cNvPicPr/>
                        <p:nvPr/>
                      </p:nvPicPr>
                      <p:blipFill>
                        <a:blip r:embed="rId8"/>
                        <a:stretch>
                          <a:fillRect/>
                        </a:stretch>
                      </p:blipFill>
                      <p:spPr>
                        <a:xfrm>
                          <a:off x="7095653" y="1440461"/>
                          <a:ext cx="6976800" cy="4748400"/>
                        </a:xfrm>
                        <a:prstGeom prst="rect">
                          <a:avLst/>
                        </a:prstGeom>
                      </p:spPr>
                    </p:pic>
                  </p:oleObj>
                </mc:Fallback>
              </mc:AlternateContent>
            </a:graphicData>
          </a:graphic>
        </p:graphicFrame>
        <p:sp>
          <p:nvSpPr>
            <p:cNvPr id="68" name="TextBox 67"/>
            <p:cNvSpPr txBox="1"/>
            <p:nvPr/>
          </p:nvSpPr>
          <p:spPr>
            <a:xfrm>
              <a:off x="10181880" y="4159342"/>
              <a:ext cx="1169946" cy="461665"/>
            </a:xfrm>
            <a:prstGeom prst="rect">
              <a:avLst/>
            </a:prstGeom>
            <a:noFill/>
          </p:spPr>
          <p:txBody>
            <a:bodyPr wrap="square" rtlCol="0">
              <a:spAutoFit/>
            </a:bodyPr>
            <a:lstStyle/>
            <a:p>
              <a:r>
                <a:rPr lang="en-US" altLang="ko-KR" b="1" i="1" dirty="0">
                  <a:solidFill>
                    <a:srgbClr val="A50021"/>
                  </a:solidFill>
                  <a:latin typeface="Calibri" panose="020F0502020204030204" pitchFamily="34" charset="0"/>
                  <a:cs typeface="Calibri" panose="020F0502020204030204" pitchFamily="34" charset="0"/>
                </a:rPr>
                <a:t>9.7%</a:t>
              </a:r>
              <a:endParaRPr lang="ko-KR" altLang="en-US" b="1" i="1" dirty="0">
                <a:solidFill>
                  <a:srgbClr val="A50021"/>
                </a:solidFill>
                <a:latin typeface="Calibri" panose="020F0502020204030204" pitchFamily="34" charset="0"/>
                <a:cs typeface="Calibri" panose="020F0502020204030204" pitchFamily="34" charset="0"/>
              </a:endParaRPr>
            </a:p>
          </p:txBody>
        </p:sp>
        <p:sp>
          <p:nvSpPr>
            <p:cNvPr id="69" name="TextBox 68"/>
            <p:cNvSpPr txBox="1"/>
            <p:nvPr/>
          </p:nvSpPr>
          <p:spPr>
            <a:xfrm>
              <a:off x="12759709" y="4135530"/>
              <a:ext cx="1049864" cy="461665"/>
            </a:xfrm>
            <a:prstGeom prst="rect">
              <a:avLst/>
            </a:prstGeom>
            <a:noFill/>
          </p:spPr>
          <p:txBody>
            <a:bodyPr wrap="square" rtlCol="0">
              <a:spAutoFit/>
            </a:bodyPr>
            <a:lstStyle>
              <a:defPPr>
                <a:defRPr lang="ko-KR"/>
              </a:defPPr>
              <a:lvl1pPr>
                <a:defRPr sz="1600" b="1" i="1">
                  <a:solidFill>
                    <a:srgbClr val="A50021"/>
                  </a:solidFill>
                  <a:latin typeface="Calibri" panose="020F0502020204030204" pitchFamily="34" charset="0"/>
                  <a:cs typeface="Calibri" panose="020F050202020403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10.2%</a:t>
              </a:r>
              <a:endParaRPr kumimoji="0" lang="ko-KR" altLang="en-US" sz="1800" b="1" i="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70" name="TextBox 69"/>
            <p:cNvSpPr txBox="1"/>
            <p:nvPr/>
          </p:nvSpPr>
          <p:spPr>
            <a:xfrm>
              <a:off x="12759708" y="2167811"/>
              <a:ext cx="1049864" cy="461665"/>
            </a:xfrm>
            <a:prstGeom prst="rect">
              <a:avLst/>
            </a:prstGeom>
            <a:noFill/>
          </p:spPr>
          <p:txBody>
            <a:bodyPr wrap="square" rtlCol="0">
              <a:spAutoFit/>
            </a:bodyPr>
            <a:lstStyle/>
            <a:p>
              <a:r>
                <a:rPr lang="en-US" altLang="ko-KR" b="1" i="1" dirty="0">
                  <a:solidFill>
                    <a:srgbClr val="A50021"/>
                  </a:solidFill>
                  <a:latin typeface="Calibri" panose="020F0502020204030204" pitchFamily="34" charset="0"/>
                  <a:cs typeface="Calibri" panose="020F0502020204030204" pitchFamily="34" charset="0"/>
                </a:rPr>
                <a:t>31.8%</a:t>
              </a:r>
              <a:endParaRPr lang="ko-KR" altLang="en-US" b="1" i="1" dirty="0">
                <a:solidFill>
                  <a:srgbClr val="A50021"/>
                </a:solidFill>
                <a:latin typeface="Calibri" panose="020F0502020204030204" pitchFamily="34" charset="0"/>
                <a:cs typeface="Calibri" panose="020F0502020204030204" pitchFamily="34" charset="0"/>
              </a:endParaRPr>
            </a:p>
          </p:txBody>
        </p:sp>
        <p:sp>
          <p:nvSpPr>
            <p:cNvPr id="71" name="TextBox 70"/>
            <p:cNvSpPr txBox="1"/>
            <p:nvPr/>
          </p:nvSpPr>
          <p:spPr>
            <a:xfrm>
              <a:off x="10188839" y="4837818"/>
              <a:ext cx="1034934" cy="461665"/>
            </a:xfrm>
            <a:prstGeom prst="rect">
              <a:avLst/>
            </a:prstGeom>
            <a:noFill/>
          </p:spPr>
          <p:txBody>
            <a:bodyPr wrap="square" rtlCol="0">
              <a:spAutoFit/>
            </a:bodyPr>
            <a:lstStyle/>
            <a:p>
              <a:r>
                <a:rPr lang="en-US" altLang="ko-KR" b="1" i="1" dirty="0">
                  <a:solidFill>
                    <a:srgbClr val="0000FF"/>
                  </a:solidFill>
                  <a:latin typeface="Calibri" panose="020F0502020204030204" pitchFamily="34" charset="0"/>
                  <a:cs typeface="Calibri" panose="020F0502020204030204" pitchFamily="34" charset="0"/>
                </a:rPr>
                <a:t>4.1%</a:t>
              </a:r>
              <a:endParaRPr lang="ko-KR" altLang="en-US" b="1" i="1" dirty="0">
                <a:solidFill>
                  <a:srgbClr val="0000FF"/>
                </a:solidFill>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E7A075C9-1B74-49D6-BBB0-0B670B30CFB7}"/>
                </a:ext>
              </a:extLst>
            </p:cNvPr>
            <p:cNvSpPr txBox="1"/>
            <p:nvPr/>
          </p:nvSpPr>
          <p:spPr>
            <a:xfrm rot="10800000">
              <a:off x="6807113" y="1738652"/>
              <a:ext cx="577081" cy="3884930"/>
            </a:xfrm>
            <a:prstGeom prst="rect">
              <a:avLst/>
            </a:prstGeom>
            <a:noFill/>
          </p:spPr>
          <p:txBody>
            <a:bodyPr vert="eaVert" wrap="square" rtlCol="0">
              <a:spAutoFit/>
            </a:bodyPr>
            <a:lstStyle/>
            <a:p>
              <a:pPr algn="ctr"/>
              <a:r>
                <a:rPr lang="en-US" altLang="ko-KR" dirty="0">
                  <a:latin typeface="Arial" panose="020B0604020202020204" pitchFamily="34" charset="0"/>
                  <a:cs typeface="Arial" panose="020B0604020202020204" pitchFamily="34" charset="0"/>
                </a:rPr>
                <a:t>Death from Any Cause (%)</a:t>
              </a:r>
              <a:endParaRPr lang="ko-KR" altLang="en-US" dirty="0">
                <a:latin typeface="Arial" panose="020B0604020202020204" pitchFamily="34" charset="0"/>
                <a:cs typeface="Arial" panose="020B0604020202020204" pitchFamily="34" charset="0"/>
              </a:endParaRPr>
            </a:p>
          </p:txBody>
        </p:sp>
      </p:grpSp>
      <p:sp>
        <p:nvSpPr>
          <p:cNvPr id="73" name="TextBox 72">
            <a:extLst>
              <a:ext uri="{FF2B5EF4-FFF2-40B4-BE49-F238E27FC236}">
                <a16:creationId xmlns:a16="http://schemas.microsoft.com/office/drawing/2014/main" id="{4642BE15-29B9-42D6-BBD2-DF4B6A80C35B}"/>
              </a:ext>
            </a:extLst>
          </p:cNvPr>
          <p:cNvSpPr txBox="1"/>
          <p:nvPr/>
        </p:nvSpPr>
        <p:spPr>
          <a:xfrm rot="16200000">
            <a:off x="9468239" y="4029219"/>
            <a:ext cx="461665" cy="3121698"/>
          </a:xfrm>
          <a:prstGeom prst="rect">
            <a:avLst/>
          </a:prstGeom>
          <a:noFill/>
        </p:spPr>
        <p:txBody>
          <a:bodyPr vert="eaVert" wrap="square" rtlCol="0">
            <a:spAutoFit/>
          </a:bodyPr>
          <a:lstStyle/>
          <a:p>
            <a:pPr algn="ctr"/>
            <a:r>
              <a:rPr lang="en-US" altLang="ko-KR" dirty="0">
                <a:latin typeface="Arial" panose="020B0604020202020204" pitchFamily="34" charset="0"/>
                <a:cs typeface="Arial" panose="020B0604020202020204" pitchFamily="34" charset="0"/>
              </a:rPr>
              <a:t> Years</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since</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randomization</a:t>
            </a:r>
            <a:endParaRPr lang="ko-KR" altLang="en-US" dirty="0">
              <a:latin typeface="Arial" panose="020B0604020202020204" pitchFamily="34" charset="0"/>
              <a:cs typeface="Arial" panose="020B0604020202020204" pitchFamily="34" charset="0"/>
            </a:endParaRPr>
          </a:p>
        </p:txBody>
      </p:sp>
      <p:grpSp>
        <p:nvGrpSpPr>
          <p:cNvPr id="74" name="그룹 73"/>
          <p:cNvGrpSpPr/>
          <p:nvPr/>
        </p:nvGrpSpPr>
        <p:grpSpPr>
          <a:xfrm>
            <a:off x="6118074" y="5586209"/>
            <a:ext cx="5961125" cy="893462"/>
            <a:chOff x="116622" y="5037618"/>
            <a:chExt cx="5961125" cy="893462"/>
          </a:xfrm>
        </p:grpSpPr>
        <p:sp>
          <p:nvSpPr>
            <p:cNvPr id="75" name="TextBox 74">
              <a:extLst>
                <a:ext uri="{FF2B5EF4-FFF2-40B4-BE49-F238E27FC236}">
                  <a16:creationId xmlns:a16="http://schemas.microsoft.com/office/drawing/2014/main" id="{0F37F50D-ACCB-4441-9012-3D5CFE061A72}"/>
                </a:ext>
              </a:extLst>
            </p:cNvPr>
            <p:cNvSpPr txBox="1"/>
            <p:nvPr/>
          </p:nvSpPr>
          <p:spPr>
            <a:xfrm>
              <a:off x="1121670" y="5284749"/>
              <a:ext cx="4956077" cy="646331"/>
            </a:xfrm>
            <a:prstGeom prst="rect">
              <a:avLst/>
            </a:prstGeom>
            <a:noFill/>
          </p:spPr>
          <p:txBody>
            <a:bodyPr wrap="square" rtlCol="0">
              <a:spAutoFit/>
            </a:bodyPr>
            <a:lstStyle/>
            <a:p>
              <a:pPr>
                <a:lnSpc>
                  <a:spcPct val="150000"/>
                </a:lnSpc>
              </a:pPr>
              <a:r>
                <a:rPr lang="en-US" altLang="ko-KR" sz="1200" dirty="0">
                  <a:latin typeface="Arial" panose="020B0604020202020204" pitchFamily="34" charset="0"/>
                  <a:cs typeface="Arial" panose="020B0604020202020204" pitchFamily="34" charset="0"/>
                </a:rPr>
                <a:t>73                      73                      70                       38                      13</a:t>
              </a:r>
            </a:p>
            <a:p>
              <a:pPr>
                <a:lnSpc>
                  <a:spcPct val="150000"/>
                </a:lnSpc>
              </a:pPr>
              <a:r>
                <a:rPr lang="en-US" altLang="ko-KR" sz="1200" dirty="0">
                  <a:latin typeface="Arial" panose="020B0604020202020204" pitchFamily="34" charset="0"/>
                  <a:cs typeface="Arial" panose="020B0604020202020204" pitchFamily="34" charset="0"/>
                </a:rPr>
                <a:t>72                      68                      65                       36                      12</a:t>
              </a:r>
            </a:p>
          </p:txBody>
        </p:sp>
        <p:sp>
          <p:nvSpPr>
            <p:cNvPr id="76" name="직사각형 75">
              <a:extLst>
                <a:ext uri="{FF2B5EF4-FFF2-40B4-BE49-F238E27FC236}">
                  <a16:creationId xmlns:a16="http://schemas.microsoft.com/office/drawing/2014/main" id="{2E16327B-1B33-413B-A681-02925784DC4B}"/>
                </a:ext>
              </a:extLst>
            </p:cNvPr>
            <p:cNvSpPr/>
            <p:nvPr/>
          </p:nvSpPr>
          <p:spPr>
            <a:xfrm>
              <a:off x="116622" y="5037618"/>
              <a:ext cx="1260281" cy="276999"/>
            </a:xfrm>
            <a:prstGeom prst="rect">
              <a:avLst/>
            </a:prstGeom>
          </p:spPr>
          <p:txBody>
            <a:bodyPr wrap="none">
              <a:spAutoFit/>
            </a:bodyPr>
            <a:lstStyle/>
            <a:p>
              <a:r>
                <a:rPr lang="en-US" altLang="ko-KR" sz="1200" b="1" dirty="0">
                  <a:latin typeface="Arial" panose="020B0604020202020204" pitchFamily="34" charset="0"/>
                  <a:cs typeface="Arial" panose="020B0604020202020204" pitchFamily="34" charset="0"/>
                </a:rPr>
                <a:t>Number at risk</a:t>
              </a:r>
            </a:p>
          </p:txBody>
        </p:sp>
        <p:sp>
          <p:nvSpPr>
            <p:cNvPr id="77" name="직사각형 76"/>
            <p:cNvSpPr/>
            <p:nvPr/>
          </p:nvSpPr>
          <p:spPr>
            <a:xfrm>
              <a:off x="126777" y="5337456"/>
              <a:ext cx="1114408" cy="276999"/>
            </a:xfrm>
            <a:prstGeom prst="rect">
              <a:avLst/>
            </a:prstGeom>
          </p:spPr>
          <p:txBody>
            <a:bodyPr wrap="none">
              <a:spAutoFit/>
            </a:bodyPr>
            <a:lstStyle/>
            <a:p>
              <a:pPr lvl="0"/>
              <a:r>
                <a:rPr lang="en-US" altLang="ko-KR" sz="1200" dirty="0">
                  <a:solidFill>
                    <a:prstClr val="black"/>
                  </a:solidFill>
                  <a:latin typeface="Arial" panose="020B0604020202020204" pitchFamily="34" charset="0"/>
                  <a:cs typeface="Arial" panose="020B0604020202020204" pitchFamily="34" charset="0"/>
                </a:rPr>
                <a:t>Early Surgery</a:t>
              </a:r>
            </a:p>
          </p:txBody>
        </p:sp>
        <p:sp>
          <p:nvSpPr>
            <p:cNvPr id="78" name="직사각형 77"/>
            <p:cNvSpPr/>
            <p:nvPr/>
          </p:nvSpPr>
          <p:spPr>
            <a:xfrm>
              <a:off x="117252" y="5593162"/>
              <a:ext cx="1077539" cy="276999"/>
            </a:xfrm>
            <a:prstGeom prst="rect">
              <a:avLst/>
            </a:prstGeom>
          </p:spPr>
          <p:txBody>
            <a:bodyPr wrap="none">
              <a:spAutoFit/>
            </a:bodyPr>
            <a:lstStyle/>
            <a:p>
              <a:pPr lvl="0"/>
              <a:r>
                <a:rPr lang="en-US" altLang="ko-KR" sz="1200" dirty="0">
                  <a:solidFill>
                    <a:prstClr val="black"/>
                  </a:solidFill>
                  <a:latin typeface="Arial" panose="020B0604020202020204" pitchFamily="34" charset="0"/>
                  <a:cs typeface="Arial" panose="020B0604020202020204" pitchFamily="34" charset="0"/>
                </a:rPr>
                <a:t>Conventional</a:t>
              </a:r>
            </a:p>
          </p:txBody>
        </p:sp>
      </p:grpSp>
      <p:sp>
        <p:nvSpPr>
          <p:cNvPr id="79" name="직사각형 78"/>
          <p:cNvSpPr/>
          <p:nvPr/>
        </p:nvSpPr>
        <p:spPr>
          <a:xfrm>
            <a:off x="1084112" y="1164198"/>
            <a:ext cx="4276725"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ko-KR" sz="2800" b="1" i="0" u="none" strike="noStrike" kern="0" cap="none" spc="0" normalizeH="0" baseline="0" noProof="0" dirty="0">
                <a:ln>
                  <a:noFill/>
                </a:ln>
                <a:effectLst/>
                <a:uLnTx/>
                <a:uFillTx/>
                <a:latin typeface="+mn-ea"/>
                <a:cs typeface="Calibri" panose="020F0502020204030204" pitchFamily="34" charset="0"/>
              </a:rPr>
              <a:t>Operative or CV Death</a:t>
            </a:r>
            <a:endParaRPr kumimoji="0" lang="ko-KR" altLang="en-US" sz="2800" b="0" i="0" u="none" strike="noStrike" kern="0" cap="none" spc="0" normalizeH="0" baseline="0" noProof="0" dirty="0">
              <a:ln>
                <a:noFill/>
              </a:ln>
              <a:effectLst/>
              <a:uLnTx/>
              <a:uFillTx/>
              <a:latin typeface="+mn-ea"/>
            </a:endParaRPr>
          </a:p>
        </p:txBody>
      </p:sp>
      <p:sp>
        <p:nvSpPr>
          <p:cNvPr id="80" name="직사각형 79"/>
          <p:cNvSpPr/>
          <p:nvPr/>
        </p:nvSpPr>
        <p:spPr>
          <a:xfrm>
            <a:off x="7104300" y="1166346"/>
            <a:ext cx="4276725"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ko-KR" sz="2800" b="1" i="0" u="none" strike="noStrike" kern="0" cap="none" spc="0" normalizeH="0" baseline="0" noProof="0" dirty="0">
                <a:ln>
                  <a:noFill/>
                </a:ln>
                <a:effectLst/>
                <a:uLnTx/>
                <a:uFillTx/>
                <a:latin typeface="+mn-ea"/>
                <a:cs typeface="Calibri" panose="020F0502020204030204" pitchFamily="34" charset="0"/>
              </a:rPr>
              <a:t>Death from Any Causes</a:t>
            </a:r>
            <a:endParaRPr kumimoji="0" lang="ko-KR" altLang="en-US" sz="2800" b="0" i="0" u="none" strike="noStrike" kern="0" cap="none" spc="0" normalizeH="0" baseline="0" noProof="0" dirty="0">
              <a:ln>
                <a:noFill/>
              </a:ln>
              <a:effectLst/>
              <a:uLnTx/>
              <a:uFillTx/>
              <a:latin typeface="+mn-ea"/>
            </a:endParaRPr>
          </a:p>
        </p:txBody>
      </p:sp>
      <p:sp>
        <p:nvSpPr>
          <p:cNvPr id="87" name="직사각형 86"/>
          <p:cNvSpPr/>
          <p:nvPr/>
        </p:nvSpPr>
        <p:spPr>
          <a:xfrm>
            <a:off x="1432575" y="2088000"/>
            <a:ext cx="2160000" cy="108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직사각형 87"/>
          <p:cNvSpPr/>
          <p:nvPr/>
        </p:nvSpPr>
        <p:spPr>
          <a:xfrm>
            <a:off x="7422601" y="2088000"/>
            <a:ext cx="2160000" cy="108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TextBox 88">
            <a:extLst>
              <a:ext uri="{FF2B5EF4-FFF2-40B4-BE49-F238E27FC236}">
                <a16:creationId xmlns:a16="http://schemas.microsoft.com/office/drawing/2014/main" id="{7E02467B-D464-44D6-BDB9-730F3A306B03}"/>
              </a:ext>
            </a:extLst>
          </p:cNvPr>
          <p:cNvSpPr txBox="1"/>
          <p:nvPr/>
        </p:nvSpPr>
        <p:spPr>
          <a:xfrm>
            <a:off x="7445029" y="2145150"/>
            <a:ext cx="2089495" cy="1000274"/>
          </a:xfrm>
          <a:prstGeom prst="rect">
            <a:avLst/>
          </a:prstGeom>
          <a:noFill/>
        </p:spPr>
        <p:txBody>
          <a:bodyPr wrap="square" rtlCol="0">
            <a:spAutoFit/>
          </a:bodyPr>
          <a:lstStyle/>
          <a:p>
            <a:r>
              <a:rPr lang="en-US" altLang="ko-KR" sz="1800" b="1" dirty="0">
                <a:latin typeface="Arial" panose="020B0604020202020204" pitchFamily="34" charset="0"/>
                <a:cs typeface="Arial" panose="020B0604020202020204" pitchFamily="34" charset="0"/>
              </a:rPr>
              <a:t>P=0.018 (log-rank)</a:t>
            </a:r>
          </a:p>
          <a:p>
            <a:pPr>
              <a:spcBef>
                <a:spcPts val="600"/>
              </a:spcBef>
            </a:pPr>
            <a:r>
              <a:rPr lang="en-US" altLang="ko-KR" b="1" dirty="0">
                <a:latin typeface="Arial" panose="020B0604020202020204" pitchFamily="34" charset="0"/>
                <a:cs typeface="Arial" panose="020B0604020202020204" pitchFamily="34" charset="0"/>
              </a:rPr>
              <a:t>       </a:t>
            </a:r>
            <a:r>
              <a:rPr lang="en-US" altLang="ko-KR" b="1" dirty="0">
                <a:solidFill>
                  <a:srgbClr val="C00000"/>
                </a:solidFill>
                <a:latin typeface="Arial" panose="020B0604020202020204" pitchFamily="34" charset="0"/>
                <a:cs typeface="Arial" panose="020B0604020202020204" pitchFamily="34" charset="0"/>
              </a:rPr>
              <a:t>Conventional</a:t>
            </a:r>
          </a:p>
          <a:p>
            <a:r>
              <a:rPr lang="en-US" altLang="ko-KR" sz="1800" b="1" dirty="0">
                <a:latin typeface="Arial" panose="020B0604020202020204" pitchFamily="34" charset="0"/>
                <a:cs typeface="Arial" panose="020B0604020202020204" pitchFamily="34" charset="0"/>
              </a:rPr>
              <a:t>       </a:t>
            </a:r>
            <a:r>
              <a:rPr lang="en-US" altLang="ko-KR" sz="1800" b="1" dirty="0">
                <a:solidFill>
                  <a:srgbClr val="0000FF"/>
                </a:solidFill>
                <a:latin typeface="Arial" panose="020B0604020202020204" pitchFamily="34" charset="0"/>
                <a:cs typeface="Arial" panose="020B0604020202020204" pitchFamily="34" charset="0"/>
              </a:rPr>
              <a:t>Early surgery</a:t>
            </a:r>
            <a:endParaRPr lang="ko-KR" altLang="en-US" sz="1800" b="1" dirty="0">
              <a:solidFill>
                <a:srgbClr val="0000FF"/>
              </a:solidFill>
              <a:latin typeface="Arial" panose="020B0604020202020204" pitchFamily="34" charset="0"/>
              <a:cs typeface="Arial" panose="020B0604020202020204" pitchFamily="34" charset="0"/>
            </a:endParaRPr>
          </a:p>
        </p:txBody>
      </p:sp>
      <p:cxnSp>
        <p:nvCxnSpPr>
          <p:cNvPr id="90" name="직선 연결선 89"/>
          <p:cNvCxnSpPr/>
          <p:nvPr/>
        </p:nvCxnSpPr>
        <p:spPr>
          <a:xfrm>
            <a:off x="7511625" y="2670455"/>
            <a:ext cx="39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직선 연결선 90"/>
          <p:cNvCxnSpPr/>
          <p:nvPr/>
        </p:nvCxnSpPr>
        <p:spPr>
          <a:xfrm>
            <a:off x="7511625" y="2966871"/>
            <a:ext cx="396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A397EF30-9C35-4F4C-B62C-FDCAC8734B72}"/>
              </a:ext>
            </a:extLst>
          </p:cNvPr>
          <p:cNvSpPr txBox="1"/>
          <p:nvPr/>
        </p:nvSpPr>
        <p:spPr>
          <a:xfrm>
            <a:off x="1444200" y="2145150"/>
            <a:ext cx="2248276" cy="1000274"/>
          </a:xfrm>
          <a:prstGeom prst="rect">
            <a:avLst/>
          </a:prstGeom>
          <a:noFill/>
        </p:spPr>
        <p:txBody>
          <a:bodyPr wrap="square" rtlCol="0">
            <a:spAutoFit/>
          </a:bodyPr>
          <a:lstStyle/>
          <a:p>
            <a:r>
              <a:rPr lang="en-US" altLang="ko-KR" b="1" dirty="0">
                <a:latin typeface="Arial" panose="020B0604020202020204" pitchFamily="34" charset="0"/>
                <a:cs typeface="Arial" panose="020B0604020202020204" pitchFamily="34" charset="0"/>
              </a:rPr>
              <a:t>P=0.003 (log-rank)</a:t>
            </a:r>
          </a:p>
          <a:p>
            <a:pPr>
              <a:spcBef>
                <a:spcPts val="600"/>
              </a:spcBef>
            </a:pPr>
            <a:r>
              <a:rPr lang="en-US" altLang="ko-KR" b="1" dirty="0">
                <a:latin typeface="Arial" panose="020B0604020202020204" pitchFamily="34" charset="0"/>
                <a:cs typeface="Arial" panose="020B0604020202020204" pitchFamily="34" charset="0"/>
              </a:rPr>
              <a:t>       </a:t>
            </a:r>
            <a:r>
              <a:rPr lang="en-US" altLang="ko-KR" b="1" dirty="0">
                <a:solidFill>
                  <a:srgbClr val="C00000"/>
                </a:solidFill>
                <a:latin typeface="Arial" panose="020B0604020202020204" pitchFamily="34" charset="0"/>
                <a:cs typeface="Arial" panose="020B0604020202020204" pitchFamily="34" charset="0"/>
              </a:rPr>
              <a:t>Conventional</a:t>
            </a:r>
          </a:p>
          <a:p>
            <a:r>
              <a:rPr lang="en-US" altLang="ko-KR" b="1" dirty="0">
                <a:latin typeface="Arial" panose="020B0604020202020204" pitchFamily="34" charset="0"/>
                <a:cs typeface="Arial" panose="020B0604020202020204" pitchFamily="34" charset="0"/>
              </a:rPr>
              <a:t>       </a:t>
            </a:r>
            <a:r>
              <a:rPr lang="en-US" altLang="ko-KR" b="1" dirty="0">
                <a:solidFill>
                  <a:srgbClr val="0000FF"/>
                </a:solidFill>
                <a:latin typeface="Arial" panose="020B0604020202020204" pitchFamily="34" charset="0"/>
                <a:cs typeface="Arial" panose="020B0604020202020204" pitchFamily="34" charset="0"/>
              </a:rPr>
              <a:t>Early surgery</a:t>
            </a:r>
            <a:endParaRPr lang="ko-KR" altLang="en-US" b="1" dirty="0">
              <a:solidFill>
                <a:srgbClr val="0000FF"/>
              </a:solidFill>
              <a:latin typeface="Arial" panose="020B0604020202020204" pitchFamily="34" charset="0"/>
              <a:cs typeface="Arial" panose="020B0604020202020204" pitchFamily="34" charset="0"/>
            </a:endParaRPr>
          </a:p>
        </p:txBody>
      </p:sp>
      <p:cxnSp>
        <p:nvCxnSpPr>
          <p:cNvPr id="93" name="직선 연결선 92"/>
          <p:cNvCxnSpPr/>
          <p:nvPr/>
        </p:nvCxnSpPr>
        <p:spPr>
          <a:xfrm>
            <a:off x="1529925" y="2670455"/>
            <a:ext cx="39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4" name="직선 연결선 93"/>
          <p:cNvCxnSpPr/>
          <p:nvPr/>
        </p:nvCxnSpPr>
        <p:spPr>
          <a:xfrm>
            <a:off x="1529925" y="2966871"/>
            <a:ext cx="396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2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4"/>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Results: Secondary Per-Protocol Analysis</a:t>
            </a:r>
          </a:p>
        </p:txBody>
      </p:sp>
      <p:sp>
        <p:nvSpPr>
          <p:cNvPr id="46" name="모서리가 둥근 직사각형 45"/>
          <p:cNvSpPr/>
          <p:nvPr/>
        </p:nvSpPr>
        <p:spPr>
          <a:xfrm>
            <a:off x="126777" y="1116573"/>
            <a:ext cx="5912073" cy="5472000"/>
          </a:xfrm>
          <a:prstGeom prst="roundRect">
            <a:avLst>
              <a:gd name="adj" fmla="val 3793"/>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 name="모서리가 둥근 직사각형 46"/>
          <p:cNvSpPr/>
          <p:nvPr/>
        </p:nvSpPr>
        <p:spPr>
          <a:xfrm>
            <a:off x="6147278" y="1118721"/>
            <a:ext cx="5868000" cy="5472000"/>
          </a:xfrm>
          <a:prstGeom prst="roundRect">
            <a:avLst>
              <a:gd name="adj" fmla="val 3793"/>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TextBox 55">
            <a:extLst>
              <a:ext uri="{FF2B5EF4-FFF2-40B4-BE49-F238E27FC236}">
                <a16:creationId xmlns:a16="http://schemas.microsoft.com/office/drawing/2014/main" id="{296CEF5A-6C96-488A-9339-C1BF822FCB9D}"/>
              </a:ext>
            </a:extLst>
          </p:cNvPr>
          <p:cNvSpPr txBox="1"/>
          <p:nvPr/>
        </p:nvSpPr>
        <p:spPr>
          <a:xfrm rot="10800000">
            <a:off x="515931" y="1938568"/>
            <a:ext cx="461665" cy="3107944"/>
          </a:xfrm>
          <a:prstGeom prst="rect">
            <a:avLst/>
          </a:prstGeom>
          <a:noFill/>
        </p:spPr>
        <p:txBody>
          <a:bodyPr vert="eaVert" wrap="square" rtlCol="0">
            <a:spAutoFit/>
          </a:bodyPr>
          <a:lstStyle/>
          <a:p>
            <a:pPr algn="ctr"/>
            <a:r>
              <a:rPr lang="en-US" altLang="ko-KR" dirty="0">
                <a:solidFill>
                  <a:prstClr val="black"/>
                </a:solidFill>
                <a:latin typeface="Arial" panose="020B0604020202020204" pitchFamily="34" charset="0"/>
                <a:cs typeface="Arial" panose="020B0604020202020204" pitchFamily="34" charset="0"/>
              </a:rPr>
              <a:t>Operative or CV death (%)</a:t>
            </a:r>
            <a:endParaRPr lang="ko-KR" altLang="en-US" dirty="0">
              <a:solidFill>
                <a:prstClr val="black"/>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4642BE15-29B9-42D6-BBD2-DF4B6A80C35B}"/>
              </a:ext>
            </a:extLst>
          </p:cNvPr>
          <p:cNvSpPr txBox="1"/>
          <p:nvPr/>
        </p:nvSpPr>
        <p:spPr>
          <a:xfrm rot="16200000">
            <a:off x="3319140" y="4032000"/>
            <a:ext cx="461665" cy="3121698"/>
          </a:xfrm>
          <a:prstGeom prst="rect">
            <a:avLst/>
          </a:prstGeom>
          <a:noFill/>
        </p:spPr>
        <p:txBody>
          <a:bodyPr vert="eaVert" wrap="square" rtlCol="0">
            <a:spAutoFit/>
          </a:bodyPr>
          <a:lstStyle/>
          <a:p>
            <a:pPr algn="ctr"/>
            <a:r>
              <a:rPr lang="en-US" altLang="ko-KR" dirty="0">
                <a:solidFill>
                  <a:prstClr val="black"/>
                </a:solidFill>
                <a:latin typeface="Arial" panose="020B0604020202020204" pitchFamily="34" charset="0"/>
                <a:cs typeface="Arial" panose="020B0604020202020204" pitchFamily="34" charset="0"/>
              </a:rPr>
              <a:t> Years</a:t>
            </a:r>
            <a:r>
              <a:rPr lang="ko-KR" altLang="en-US" dirty="0">
                <a:solidFill>
                  <a:prstClr val="black"/>
                </a:solidFill>
                <a:latin typeface="Arial" panose="020B0604020202020204" pitchFamily="34" charset="0"/>
                <a:cs typeface="Arial" panose="020B0604020202020204" pitchFamily="34" charset="0"/>
              </a:rPr>
              <a:t> </a:t>
            </a:r>
            <a:r>
              <a:rPr lang="en-US" altLang="ko-KR" dirty="0">
                <a:solidFill>
                  <a:prstClr val="black"/>
                </a:solidFill>
                <a:latin typeface="Arial" panose="020B0604020202020204" pitchFamily="34" charset="0"/>
                <a:cs typeface="Arial" panose="020B0604020202020204" pitchFamily="34" charset="0"/>
              </a:rPr>
              <a:t>since</a:t>
            </a:r>
            <a:r>
              <a:rPr lang="ko-KR" altLang="en-US" dirty="0">
                <a:solidFill>
                  <a:prstClr val="black"/>
                </a:solidFill>
                <a:latin typeface="Arial" panose="020B0604020202020204" pitchFamily="34" charset="0"/>
                <a:cs typeface="Arial" panose="020B0604020202020204" pitchFamily="34" charset="0"/>
              </a:rPr>
              <a:t> </a:t>
            </a:r>
            <a:r>
              <a:rPr lang="en-US" altLang="ko-KR" dirty="0">
                <a:solidFill>
                  <a:prstClr val="black"/>
                </a:solidFill>
                <a:latin typeface="Arial" panose="020B0604020202020204" pitchFamily="34" charset="0"/>
                <a:cs typeface="Arial" panose="020B0604020202020204" pitchFamily="34" charset="0"/>
              </a:rPr>
              <a:t>randomization</a:t>
            </a:r>
            <a:endParaRPr lang="ko-KR" altLang="en-US" dirty="0">
              <a:solidFill>
                <a:prstClr val="black"/>
              </a:solidFill>
              <a:latin typeface="Arial" panose="020B0604020202020204" pitchFamily="34" charset="0"/>
              <a:cs typeface="Arial" panose="020B0604020202020204" pitchFamily="34" charset="0"/>
            </a:endParaRPr>
          </a:p>
        </p:txBody>
      </p:sp>
      <p:grpSp>
        <p:nvGrpSpPr>
          <p:cNvPr id="58" name="그룹 57"/>
          <p:cNvGrpSpPr/>
          <p:nvPr/>
        </p:nvGrpSpPr>
        <p:grpSpPr>
          <a:xfrm>
            <a:off x="126147" y="5580543"/>
            <a:ext cx="5961125" cy="893462"/>
            <a:chOff x="116622" y="5037618"/>
            <a:chExt cx="5961125" cy="893462"/>
          </a:xfrm>
        </p:grpSpPr>
        <p:sp>
          <p:nvSpPr>
            <p:cNvPr id="59" name="TextBox 58">
              <a:extLst>
                <a:ext uri="{FF2B5EF4-FFF2-40B4-BE49-F238E27FC236}">
                  <a16:creationId xmlns:a16="http://schemas.microsoft.com/office/drawing/2014/main" id="{0F37F50D-ACCB-4441-9012-3D5CFE061A72}"/>
                </a:ext>
              </a:extLst>
            </p:cNvPr>
            <p:cNvSpPr txBox="1"/>
            <p:nvPr/>
          </p:nvSpPr>
          <p:spPr>
            <a:xfrm>
              <a:off x="1121670" y="5284749"/>
              <a:ext cx="4956077" cy="646331"/>
            </a:xfrm>
            <a:prstGeom prst="rect">
              <a:avLst/>
            </a:prstGeom>
            <a:noFill/>
          </p:spPr>
          <p:txBody>
            <a:bodyPr wrap="square" rtlCol="0">
              <a:spAutoFit/>
            </a:bodyPr>
            <a:lstStyle/>
            <a:p>
              <a:pPr>
                <a:lnSpc>
                  <a:spcPct val="150000"/>
                </a:lnSpc>
              </a:pPr>
              <a:r>
                <a:rPr lang="en-US" altLang="ko-KR" sz="1200" dirty="0">
                  <a:solidFill>
                    <a:prstClr val="black"/>
                  </a:solidFill>
                  <a:latin typeface="Arial" panose="020B0604020202020204" pitchFamily="34" charset="0"/>
                  <a:cs typeface="Arial" panose="020B0604020202020204" pitchFamily="34" charset="0"/>
                </a:rPr>
                <a:t>69                      69                      67                      38                     14</a:t>
              </a:r>
            </a:p>
            <a:p>
              <a:pPr>
                <a:lnSpc>
                  <a:spcPct val="150000"/>
                </a:lnSpc>
              </a:pPr>
              <a:r>
                <a:rPr lang="en-US" altLang="ko-KR" sz="1200" dirty="0">
                  <a:solidFill>
                    <a:prstClr val="black"/>
                  </a:solidFill>
                  <a:latin typeface="Arial" panose="020B0604020202020204" pitchFamily="34" charset="0"/>
                  <a:cs typeface="Arial" panose="020B0604020202020204" pitchFamily="34" charset="0"/>
                </a:rPr>
                <a:t>69                      66                      63                      34                     13</a:t>
              </a:r>
            </a:p>
          </p:txBody>
        </p:sp>
        <p:sp>
          <p:nvSpPr>
            <p:cNvPr id="60" name="직사각형 59">
              <a:extLst>
                <a:ext uri="{FF2B5EF4-FFF2-40B4-BE49-F238E27FC236}">
                  <a16:creationId xmlns:a16="http://schemas.microsoft.com/office/drawing/2014/main" id="{2E16327B-1B33-413B-A681-02925784DC4B}"/>
                </a:ext>
              </a:extLst>
            </p:cNvPr>
            <p:cNvSpPr/>
            <p:nvPr/>
          </p:nvSpPr>
          <p:spPr>
            <a:xfrm>
              <a:off x="116622" y="5037618"/>
              <a:ext cx="1260281" cy="276999"/>
            </a:xfrm>
            <a:prstGeom prst="rect">
              <a:avLst/>
            </a:prstGeom>
          </p:spPr>
          <p:txBody>
            <a:bodyPr wrap="none">
              <a:spAutoFit/>
            </a:bodyPr>
            <a:lstStyle/>
            <a:p>
              <a:r>
                <a:rPr lang="en-US" altLang="ko-KR" sz="1200" b="1" dirty="0">
                  <a:solidFill>
                    <a:prstClr val="black"/>
                  </a:solidFill>
                  <a:latin typeface="Arial" panose="020B0604020202020204" pitchFamily="34" charset="0"/>
                  <a:cs typeface="Arial" panose="020B0604020202020204" pitchFamily="34" charset="0"/>
                </a:rPr>
                <a:t>Number at risk</a:t>
              </a:r>
            </a:p>
          </p:txBody>
        </p:sp>
        <p:sp>
          <p:nvSpPr>
            <p:cNvPr id="61" name="직사각형 60"/>
            <p:cNvSpPr/>
            <p:nvPr/>
          </p:nvSpPr>
          <p:spPr>
            <a:xfrm>
              <a:off x="126777" y="5337456"/>
              <a:ext cx="1114408" cy="276999"/>
            </a:xfrm>
            <a:prstGeom prst="rect">
              <a:avLst/>
            </a:prstGeom>
          </p:spPr>
          <p:txBody>
            <a:bodyPr wrap="none">
              <a:spAutoFit/>
            </a:bodyPr>
            <a:lstStyle/>
            <a:p>
              <a:r>
                <a:rPr lang="en-US" altLang="ko-KR" sz="1200" dirty="0">
                  <a:solidFill>
                    <a:prstClr val="black"/>
                  </a:solidFill>
                  <a:latin typeface="Arial" panose="020B0604020202020204" pitchFamily="34" charset="0"/>
                  <a:cs typeface="Arial" panose="020B0604020202020204" pitchFamily="34" charset="0"/>
                </a:rPr>
                <a:t>Early Surgery</a:t>
              </a:r>
            </a:p>
          </p:txBody>
        </p:sp>
        <p:sp>
          <p:nvSpPr>
            <p:cNvPr id="62" name="직사각형 61"/>
            <p:cNvSpPr/>
            <p:nvPr/>
          </p:nvSpPr>
          <p:spPr>
            <a:xfrm>
              <a:off x="117252" y="5593162"/>
              <a:ext cx="1077539" cy="276999"/>
            </a:xfrm>
            <a:prstGeom prst="rect">
              <a:avLst/>
            </a:prstGeom>
          </p:spPr>
          <p:txBody>
            <a:bodyPr wrap="none">
              <a:spAutoFit/>
            </a:bodyPr>
            <a:lstStyle/>
            <a:p>
              <a:r>
                <a:rPr lang="en-US" altLang="ko-KR" sz="1200" dirty="0">
                  <a:solidFill>
                    <a:prstClr val="black"/>
                  </a:solidFill>
                  <a:latin typeface="Arial" panose="020B0604020202020204" pitchFamily="34" charset="0"/>
                  <a:cs typeface="Arial" panose="020B0604020202020204" pitchFamily="34" charset="0"/>
                </a:rPr>
                <a:t>Conventional</a:t>
              </a:r>
            </a:p>
          </p:txBody>
        </p:sp>
      </p:grpSp>
      <p:sp>
        <p:nvSpPr>
          <p:cNvPr id="72" name="TextBox 71">
            <a:extLst>
              <a:ext uri="{FF2B5EF4-FFF2-40B4-BE49-F238E27FC236}">
                <a16:creationId xmlns:a16="http://schemas.microsoft.com/office/drawing/2014/main" id="{E7A075C9-1B74-49D6-BBB0-0B670B30CFB7}"/>
              </a:ext>
            </a:extLst>
          </p:cNvPr>
          <p:cNvSpPr txBox="1"/>
          <p:nvPr/>
        </p:nvSpPr>
        <p:spPr>
          <a:xfrm rot="10800000">
            <a:off x="6494782" y="1926614"/>
            <a:ext cx="461665" cy="3107944"/>
          </a:xfrm>
          <a:prstGeom prst="rect">
            <a:avLst/>
          </a:prstGeom>
          <a:noFill/>
        </p:spPr>
        <p:txBody>
          <a:bodyPr vert="eaVert" wrap="square" rtlCol="0">
            <a:spAutoFit/>
          </a:bodyPr>
          <a:lstStyle/>
          <a:p>
            <a:pPr algn="ctr"/>
            <a:r>
              <a:rPr lang="en-US" altLang="ko-KR" dirty="0">
                <a:solidFill>
                  <a:prstClr val="black"/>
                </a:solidFill>
                <a:latin typeface="Arial" panose="020B0604020202020204" pitchFamily="34" charset="0"/>
                <a:cs typeface="Arial" panose="020B0604020202020204" pitchFamily="34" charset="0"/>
              </a:rPr>
              <a:t>Death from Any Cause (%)</a:t>
            </a:r>
            <a:endParaRPr lang="ko-KR" altLang="en-US" dirty="0">
              <a:solidFill>
                <a:prstClr val="black"/>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642BE15-29B9-42D6-BBD2-DF4B6A80C35B}"/>
              </a:ext>
            </a:extLst>
          </p:cNvPr>
          <p:cNvSpPr txBox="1"/>
          <p:nvPr/>
        </p:nvSpPr>
        <p:spPr>
          <a:xfrm rot="16200000">
            <a:off x="9468239" y="4032000"/>
            <a:ext cx="461665" cy="3121698"/>
          </a:xfrm>
          <a:prstGeom prst="rect">
            <a:avLst/>
          </a:prstGeom>
          <a:noFill/>
        </p:spPr>
        <p:txBody>
          <a:bodyPr vert="eaVert" wrap="square" rtlCol="0">
            <a:spAutoFit/>
          </a:bodyPr>
          <a:lstStyle/>
          <a:p>
            <a:pPr algn="ctr"/>
            <a:r>
              <a:rPr lang="en-US" altLang="ko-KR" dirty="0">
                <a:solidFill>
                  <a:prstClr val="black"/>
                </a:solidFill>
                <a:latin typeface="Arial" panose="020B0604020202020204" pitchFamily="34" charset="0"/>
                <a:cs typeface="Arial" panose="020B0604020202020204" pitchFamily="34" charset="0"/>
              </a:rPr>
              <a:t> Years</a:t>
            </a:r>
            <a:r>
              <a:rPr lang="ko-KR" altLang="en-US" dirty="0">
                <a:solidFill>
                  <a:prstClr val="black"/>
                </a:solidFill>
                <a:latin typeface="Arial" panose="020B0604020202020204" pitchFamily="34" charset="0"/>
                <a:cs typeface="Arial" panose="020B0604020202020204" pitchFamily="34" charset="0"/>
              </a:rPr>
              <a:t> </a:t>
            </a:r>
            <a:r>
              <a:rPr lang="en-US" altLang="ko-KR" dirty="0">
                <a:solidFill>
                  <a:prstClr val="black"/>
                </a:solidFill>
                <a:latin typeface="Arial" panose="020B0604020202020204" pitchFamily="34" charset="0"/>
                <a:cs typeface="Arial" panose="020B0604020202020204" pitchFamily="34" charset="0"/>
              </a:rPr>
              <a:t>since</a:t>
            </a:r>
            <a:r>
              <a:rPr lang="ko-KR" altLang="en-US" dirty="0">
                <a:solidFill>
                  <a:prstClr val="black"/>
                </a:solidFill>
                <a:latin typeface="Arial" panose="020B0604020202020204" pitchFamily="34" charset="0"/>
                <a:cs typeface="Arial" panose="020B0604020202020204" pitchFamily="34" charset="0"/>
              </a:rPr>
              <a:t> </a:t>
            </a:r>
            <a:r>
              <a:rPr lang="en-US" altLang="ko-KR" dirty="0">
                <a:solidFill>
                  <a:prstClr val="black"/>
                </a:solidFill>
                <a:latin typeface="Arial" panose="020B0604020202020204" pitchFamily="34" charset="0"/>
                <a:cs typeface="Arial" panose="020B0604020202020204" pitchFamily="34" charset="0"/>
              </a:rPr>
              <a:t>randomization</a:t>
            </a:r>
            <a:endParaRPr lang="ko-KR" altLang="en-US" dirty="0">
              <a:solidFill>
                <a:prstClr val="black"/>
              </a:solidFill>
              <a:latin typeface="Arial" panose="020B0604020202020204" pitchFamily="34" charset="0"/>
              <a:cs typeface="Arial" panose="020B0604020202020204" pitchFamily="34" charset="0"/>
            </a:endParaRPr>
          </a:p>
        </p:txBody>
      </p:sp>
      <p:grpSp>
        <p:nvGrpSpPr>
          <p:cNvPr id="74" name="그룹 73"/>
          <p:cNvGrpSpPr/>
          <p:nvPr/>
        </p:nvGrpSpPr>
        <p:grpSpPr>
          <a:xfrm>
            <a:off x="6118074" y="5586209"/>
            <a:ext cx="5961125" cy="893462"/>
            <a:chOff x="116622" y="5037618"/>
            <a:chExt cx="5961125" cy="893462"/>
          </a:xfrm>
        </p:grpSpPr>
        <p:sp>
          <p:nvSpPr>
            <p:cNvPr id="75" name="TextBox 74">
              <a:extLst>
                <a:ext uri="{FF2B5EF4-FFF2-40B4-BE49-F238E27FC236}">
                  <a16:creationId xmlns:a16="http://schemas.microsoft.com/office/drawing/2014/main" id="{0F37F50D-ACCB-4441-9012-3D5CFE061A72}"/>
                </a:ext>
              </a:extLst>
            </p:cNvPr>
            <p:cNvSpPr txBox="1"/>
            <p:nvPr/>
          </p:nvSpPr>
          <p:spPr>
            <a:xfrm>
              <a:off x="1121670" y="5284749"/>
              <a:ext cx="4956077" cy="646331"/>
            </a:xfrm>
            <a:prstGeom prst="rect">
              <a:avLst/>
            </a:prstGeom>
            <a:noFill/>
          </p:spPr>
          <p:txBody>
            <a:bodyPr wrap="square" rtlCol="0">
              <a:spAutoFit/>
            </a:bodyPr>
            <a:lstStyle/>
            <a:p>
              <a:pPr>
                <a:lnSpc>
                  <a:spcPct val="150000"/>
                </a:lnSpc>
              </a:pPr>
              <a:r>
                <a:rPr lang="en-US" altLang="ko-KR" sz="1200" dirty="0">
                  <a:solidFill>
                    <a:prstClr val="black"/>
                  </a:solidFill>
                  <a:latin typeface="Arial" panose="020B0604020202020204" pitchFamily="34" charset="0"/>
                  <a:cs typeface="Arial" panose="020B0604020202020204" pitchFamily="34" charset="0"/>
                </a:rPr>
                <a:t>69                     69                       67                       38                     14</a:t>
              </a:r>
            </a:p>
            <a:p>
              <a:pPr>
                <a:lnSpc>
                  <a:spcPct val="150000"/>
                </a:lnSpc>
              </a:pPr>
              <a:r>
                <a:rPr lang="en-US" altLang="ko-KR" sz="1200" dirty="0">
                  <a:solidFill>
                    <a:prstClr val="black"/>
                  </a:solidFill>
                  <a:latin typeface="Arial" panose="020B0604020202020204" pitchFamily="34" charset="0"/>
                  <a:cs typeface="Arial" panose="020B0604020202020204" pitchFamily="34" charset="0"/>
                </a:rPr>
                <a:t>69                     66                       63                       34                     13</a:t>
              </a:r>
            </a:p>
          </p:txBody>
        </p:sp>
        <p:sp>
          <p:nvSpPr>
            <p:cNvPr id="76" name="직사각형 75">
              <a:extLst>
                <a:ext uri="{FF2B5EF4-FFF2-40B4-BE49-F238E27FC236}">
                  <a16:creationId xmlns:a16="http://schemas.microsoft.com/office/drawing/2014/main" id="{2E16327B-1B33-413B-A681-02925784DC4B}"/>
                </a:ext>
              </a:extLst>
            </p:cNvPr>
            <p:cNvSpPr/>
            <p:nvPr/>
          </p:nvSpPr>
          <p:spPr>
            <a:xfrm>
              <a:off x="116622" y="5037618"/>
              <a:ext cx="1260281" cy="276999"/>
            </a:xfrm>
            <a:prstGeom prst="rect">
              <a:avLst/>
            </a:prstGeom>
          </p:spPr>
          <p:txBody>
            <a:bodyPr wrap="none">
              <a:spAutoFit/>
            </a:bodyPr>
            <a:lstStyle/>
            <a:p>
              <a:r>
                <a:rPr lang="en-US" altLang="ko-KR" sz="1200" b="1" dirty="0">
                  <a:solidFill>
                    <a:prstClr val="black"/>
                  </a:solidFill>
                  <a:latin typeface="Arial" panose="020B0604020202020204" pitchFamily="34" charset="0"/>
                  <a:cs typeface="Arial" panose="020B0604020202020204" pitchFamily="34" charset="0"/>
                </a:rPr>
                <a:t>Number at risk</a:t>
              </a:r>
            </a:p>
          </p:txBody>
        </p:sp>
        <p:sp>
          <p:nvSpPr>
            <p:cNvPr id="77" name="직사각형 76"/>
            <p:cNvSpPr/>
            <p:nvPr/>
          </p:nvSpPr>
          <p:spPr>
            <a:xfrm>
              <a:off x="126777" y="5337456"/>
              <a:ext cx="1114408" cy="276999"/>
            </a:xfrm>
            <a:prstGeom prst="rect">
              <a:avLst/>
            </a:prstGeom>
          </p:spPr>
          <p:txBody>
            <a:bodyPr wrap="none">
              <a:spAutoFit/>
            </a:bodyPr>
            <a:lstStyle/>
            <a:p>
              <a:r>
                <a:rPr lang="en-US" altLang="ko-KR" sz="1200" dirty="0">
                  <a:solidFill>
                    <a:prstClr val="black"/>
                  </a:solidFill>
                  <a:latin typeface="Arial" panose="020B0604020202020204" pitchFamily="34" charset="0"/>
                  <a:cs typeface="Arial" panose="020B0604020202020204" pitchFamily="34" charset="0"/>
                </a:rPr>
                <a:t>Early Surgery</a:t>
              </a:r>
            </a:p>
          </p:txBody>
        </p:sp>
        <p:sp>
          <p:nvSpPr>
            <p:cNvPr id="78" name="직사각형 77"/>
            <p:cNvSpPr/>
            <p:nvPr/>
          </p:nvSpPr>
          <p:spPr>
            <a:xfrm>
              <a:off x="117252" y="5593162"/>
              <a:ext cx="1077539" cy="276999"/>
            </a:xfrm>
            <a:prstGeom prst="rect">
              <a:avLst/>
            </a:prstGeom>
          </p:spPr>
          <p:txBody>
            <a:bodyPr wrap="none">
              <a:spAutoFit/>
            </a:bodyPr>
            <a:lstStyle/>
            <a:p>
              <a:r>
                <a:rPr lang="en-US" altLang="ko-KR" sz="1200" dirty="0">
                  <a:solidFill>
                    <a:prstClr val="black"/>
                  </a:solidFill>
                  <a:latin typeface="Arial" panose="020B0604020202020204" pitchFamily="34" charset="0"/>
                  <a:cs typeface="Arial" panose="020B0604020202020204" pitchFamily="34" charset="0"/>
                </a:rPr>
                <a:t>Conventional</a:t>
              </a:r>
            </a:p>
          </p:txBody>
        </p:sp>
      </p:grpSp>
      <p:sp>
        <p:nvSpPr>
          <p:cNvPr id="79" name="직사각형 78"/>
          <p:cNvSpPr/>
          <p:nvPr/>
        </p:nvSpPr>
        <p:spPr>
          <a:xfrm>
            <a:off x="1084112" y="1164198"/>
            <a:ext cx="4276725" cy="523220"/>
          </a:xfrm>
          <a:prstGeom prst="rect">
            <a:avLst/>
          </a:prstGeom>
        </p:spPr>
        <p:txBody>
          <a:bodyPr wrap="square">
            <a:spAutoFit/>
          </a:bodyPr>
          <a:lstStyle/>
          <a:p>
            <a:pPr algn="ctr"/>
            <a:r>
              <a:rPr kumimoji="1" lang="en-US" altLang="ko-KR" sz="2800" b="1" kern="0" dirty="0">
                <a:solidFill>
                  <a:prstClr val="black"/>
                </a:solidFill>
                <a:latin typeface="맑은 고딕"/>
                <a:cs typeface="Calibri" panose="020F0502020204030204" pitchFamily="34" charset="0"/>
              </a:rPr>
              <a:t>Operative or CV Death</a:t>
            </a:r>
            <a:endParaRPr lang="ko-KR" altLang="en-US" sz="2800" kern="0" dirty="0">
              <a:solidFill>
                <a:prstClr val="black"/>
              </a:solidFill>
              <a:latin typeface="맑은 고딕"/>
            </a:endParaRPr>
          </a:p>
        </p:txBody>
      </p:sp>
      <p:sp>
        <p:nvSpPr>
          <p:cNvPr id="80" name="직사각형 79"/>
          <p:cNvSpPr/>
          <p:nvPr/>
        </p:nvSpPr>
        <p:spPr>
          <a:xfrm>
            <a:off x="7104300" y="1166346"/>
            <a:ext cx="4276725" cy="523220"/>
          </a:xfrm>
          <a:prstGeom prst="rect">
            <a:avLst/>
          </a:prstGeom>
        </p:spPr>
        <p:txBody>
          <a:bodyPr wrap="square">
            <a:spAutoFit/>
          </a:bodyPr>
          <a:lstStyle/>
          <a:p>
            <a:pPr algn="ctr"/>
            <a:r>
              <a:rPr kumimoji="1" lang="en-US" altLang="ko-KR" sz="2800" b="1" kern="0" dirty="0">
                <a:solidFill>
                  <a:prstClr val="black"/>
                </a:solidFill>
                <a:latin typeface="맑은 고딕"/>
                <a:cs typeface="Calibri" panose="020F0502020204030204" pitchFamily="34" charset="0"/>
              </a:rPr>
              <a:t>Death from Any Causes</a:t>
            </a:r>
            <a:endParaRPr lang="ko-KR" altLang="en-US" sz="2800" kern="0" dirty="0">
              <a:solidFill>
                <a:prstClr val="black"/>
              </a:solidFill>
              <a:latin typeface="맑은 고딕"/>
            </a:endParaRPr>
          </a:p>
        </p:txBody>
      </p:sp>
      <p:grpSp>
        <p:nvGrpSpPr>
          <p:cNvPr id="49" name="그룹 48"/>
          <p:cNvGrpSpPr/>
          <p:nvPr/>
        </p:nvGrpSpPr>
        <p:grpSpPr>
          <a:xfrm>
            <a:off x="774541" y="1607517"/>
            <a:ext cx="5483384" cy="3956209"/>
            <a:chOff x="347193" y="2109855"/>
            <a:chExt cx="4217988" cy="3043238"/>
          </a:xfrm>
        </p:grpSpPr>
        <p:graphicFrame>
          <p:nvGraphicFramePr>
            <p:cNvPr id="50" name="개체 49">
              <a:extLst>
                <a:ext uri="{FF2B5EF4-FFF2-40B4-BE49-F238E27FC236}">
                  <a16:creationId xmlns:a16="http://schemas.microsoft.com/office/drawing/2014/main" id="{7A05D620-F4F4-462D-8644-701EA392B8B6}"/>
                </a:ext>
              </a:extLst>
            </p:cNvPr>
            <p:cNvGraphicFramePr>
              <a:graphicFrameLocks/>
            </p:cNvGraphicFramePr>
            <p:nvPr>
              <p:extLst>
                <p:ext uri="{D42A27DB-BD31-4B8C-83A1-F6EECF244321}">
                  <p14:modId xmlns:p14="http://schemas.microsoft.com/office/powerpoint/2010/main" val="3607130765"/>
                </p:ext>
              </p:extLst>
            </p:nvPr>
          </p:nvGraphicFramePr>
          <p:xfrm>
            <a:off x="347193" y="2109855"/>
            <a:ext cx="4217988" cy="3043238"/>
          </p:xfrm>
          <a:graphic>
            <a:graphicData uri="http://schemas.openxmlformats.org/presentationml/2006/ole">
              <mc:AlternateContent xmlns:mc="http://schemas.openxmlformats.org/markup-compatibility/2006">
                <mc:Choice xmlns:v="urn:schemas-microsoft-com:vml" Requires="v">
                  <p:oleObj spid="_x0000_s3254" name="Prism Project" r:id="rId5" imgW="4284000" imgH="2916000" progId="Prism5.Document">
                    <p:embed/>
                  </p:oleObj>
                </mc:Choice>
                <mc:Fallback>
                  <p:oleObj name="Prism Project" r:id="rId5" imgW="4284000" imgH="2916000" progId="Prism5.Document">
                    <p:embed/>
                    <p:pic>
                      <p:nvPicPr>
                        <p:cNvPr id="0" name=""/>
                        <p:cNvPicPr/>
                        <p:nvPr/>
                      </p:nvPicPr>
                      <p:blipFill>
                        <a:blip r:embed="rId6"/>
                        <a:stretch>
                          <a:fillRect/>
                        </a:stretch>
                      </p:blipFill>
                      <p:spPr>
                        <a:xfrm>
                          <a:off x="347193" y="2109855"/>
                          <a:ext cx="4217988" cy="3043238"/>
                        </a:xfrm>
                        <a:prstGeom prst="rect">
                          <a:avLst/>
                        </a:prstGeom>
                      </p:spPr>
                    </p:pic>
                  </p:oleObj>
                </mc:Fallback>
              </mc:AlternateContent>
            </a:graphicData>
          </a:graphic>
        </p:graphicFrame>
        <p:sp>
          <p:nvSpPr>
            <p:cNvPr id="51" name="TextBox 50"/>
            <p:cNvSpPr txBox="1"/>
            <p:nvPr/>
          </p:nvSpPr>
          <p:spPr>
            <a:xfrm>
              <a:off x="2241252" y="4441150"/>
              <a:ext cx="565465" cy="2841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b="1" i="1" u="none" strike="noStrike" kern="0" cap="none" spc="0" normalizeH="0" baseline="0" noProof="0" dirty="0">
                  <a:ln>
                    <a:noFill/>
                  </a:ln>
                  <a:solidFill>
                    <a:srgbClr val="0000FF"/>
                  </a:solidFill>
                  <a:effectLst/>
                  <a:uLnTx/>
                  <a:uFillTx/>
                </a:rPr>
                <a:t>1.5%</a:t>
              </a:r>
              <a:endParaRPr kumimoji="0" lang="ko-KR" altLang="en-US" b="1" i="1" u="none" strike="noStrike" kern="0" cap="none" spc="0" normalizeH="0" baseline="0" noProof="0" dirty="0">
                <a:ln>
                  <a:noFill/>
                </a:ln>
                <a:solidFill>
                  <a:srgbClr val="0000FF"/>
                </a:solidFill>
                <a:effectLst/>
                <a:uLnTx/>
                <a:uFillTx/>
              </a:endParaRPr>
            </a:p>
          </p:txBody>
        </p:sp>
        <p:sp>
          <p:nvSpPr>
            <p:cNvPr id="65" name="TextBox 64"/>
            <p:cNvSpPr txBox="1"/>
            <p:nvPr/>
          </p:nvSpPr>
          <p:spPr>
            <a:xfrm>
              <a:off x="3875112" y="4368188"/>
              <a:ext cx="604955" cy="2841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b="1" i="1" u="none" strike="noStrike" kern="0" cap="none" spc="0" normalizeH="0" baseline="0" noProof="0" dirty="0">
                  <a:ln>
                    <a:noFill/>
                  </a:ln>
                  <a:solidFill>
                    <a:srgbClr val="0000FF"/>
                  </a:solidFill>
                  <a:effectLst/>
                  <a:uLnTx/>
                  <a:uFillTx/>
                </a:rPr>
                <a:t>1.5%</a:t>
              </a:r>
              <a:endParaRPr kumimoji="0" lang="ko-KR" altLang="en-US" b="1" i="1" u="none" strike="noStrike" kern="0" cap="none" spc="0" normalizeH="0" baseline="0" noProof="0" dirty="0">
                <a:ln>
                  <a:noFill/>
                </a:ln>
                <a:solidFill>
                  <a:srgbClr val="0000FF"/>
                </a:solidFill>
                <a:effectLst/>
                <a:uLnTx/>
                <a:uFillTx/>
              </a:endParaRPr>
            </a:p>
          </p:txBody>
        </p:sp>
        <p:sp>
          <p:nvSpPr>
            <p:cNvPr id="66" name="TextBox 65"/>
            <p:cNvSpPr txBox="1"/>
            <p:nvPr/>
          </p:nvSpPr>
          <p:spPr>
            <a:xfrm>
              <a:off x="2248206" y="4066924"/>
              <a:ext cx="580493" cy="2841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b="1" i="1" u="none" strike="noStrike" kern="0" cap="none" spc="0" normalizeH="0" baseline="0" noProof="0" dirty="0">
                  <a:ln>
                    <a:noFill/>
                  </a:ln>
                  <a:solidFill>
                    <a:srgbClr val="A50021"/>
                  </a:solidFill>
                  <a:effectLst/>
                  <a:uLnTx/>
                  <a:uFillTx/>
                </a:rPr>
                <a:t>5.9%</a:t>
              </a:r>
              <a:endParaRPr kumimoji="0" lang="ko-KR" altLang="en-US" b="1" i="1" u="none" strike="noStrike" kern="0" cap="none" spc="0" normalizeH="0" baseline="0" noProof="0" dirty="0">
                <a:ln>
                  <a:noFill/>
                </a:ln>
                <a:solidFill>
                  <a:srgbClr val="A50021"/>
                </a:solidFill>
                <a:effectLst/>
                <a:uLnTx/>
                <a:uFillTx/>
              </a:endParaRPr>
            </a:p>
          </p:txBody>
        </p:sp>
        <p:sp>
          <p:nvSpPr>
            <p:cNvPr id="67" name="TextBox 66"/>
            <p:cNvSpPr txBox="1"/>
            <p:nvPr/>
          </p:nvSpPr>
          <p:spPr>
            <a:xfrm>
              <a:off x="3818020" y="2904544"/>
              <a:ext cx="695872" cy="2841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b="1" i="1" u="none" strike="noStrike" kern="0" cap="none" spc="0" normalizeH="0" baseline="0" noProof="0" dirty="0">
                  <a:ln>
                    <a:noFill/>
                  </a:ln>
                  <a:solidFill>
                    <a:srgbClr val="A50021"/>
                  </a:solidFill>
                  <a:effectLst/>
                  <a:uLnTx/>
                  <a:uFillTx/>
                </a:rPr>
                <a:t>26.2%</a:t>
              </a:r>
              <a:endParaRPr kumimoji="0" lang="ko-KR" altLang="en-US" b="1" i="1" u="none" strike="noStrike" kern="0" cap="none" spc="0" normalizeH="0" baseline="0" noProof="0" dirty="0">
                <a:ln>
                  <a:noFill/>
                </a:ln>
                <a:solidFill>
                  <a:srgbClr val="A50021"/>
                </a:solidFill>
                <a:effectLst/>
                <a:uLnTx/>
                <a:uFillTx/>
              </a:endParaRPr>
            </a:p>
          </p:txBody>
        </p:sp>
      </p:grpSp>
      <p:grpSp>
        <p:nvGrpSpPr>
          <p:cNvPr id="81" name="그룹 80"/>
          <p:cNvGrpSpPr/>
          <p:nvPr/>
        </p:nvGrpSpPr>
        <p:grpSpPr>
          <a:xfrm>
            <a:off x="6704589" y="1597992"/>
            <a:ext cx="5611787" cy="3954600"/>
            <a:chOff x="4810633" y="2111093"/>
            <a:chExt cx="4543957" cy="3042000"/>
          </a:xfrm>
        </p:grpSpPr>
        <p:graphicFrame>
          <p:nvGraphicFramePr>
            <p:cNvPr id="82" name="개체 81"/>
            <p:cNvGraphicFramePr>
              <a:graphicFrameLocks noChangeAspect="1"/>
            </p:cNvGraphicFramePr>
            <p:nvPr>
              <p:extLst>
                <p:ext uri="{D42A27DB-BD31-4B8C-83A1-F6EECF244321}">
                  <p14:modId xmlns:p14="http://schemas.microsoft.com/office/powerpoint/2010/main" val="2885751634"/>
                </p:ext>
              </p:extLst>
            </p:nvPr>
          </p:nvGraphicFramePr>
          <p:xfrm>
            <a:off x="4810633" y="2111093"/>
            <a:ext cx="4543957" cy="3042000"/>
          </p:xfrm>
          <a:graphic>
            <a:graphicData uri="http://schemas.openxmlformats.org/presentationml/2006/ole">
              <mc:AlternateContent xmlns:mc="http://schemas.openxmlformats.org/markup-compatibility/2006">
                <mc:Choice xmlns:v="urn:schemas-microsoft-com:vml" Requires="v">
                  <p:oleObj spid="_x0000_s3255" name="Prism Project" r:id="rId7" imgW="4356000" imgH="2916000" progId="Prism5.Document">
                    <p:embed/>
                  </p:oleObj>
                </mc:Choice>
                <mc:Fallback>
                  <p:oleObj name="Prism Project" r:id="rId7" imgW="4356000" imgH="2916000" progId="Prism5.Document">
                    <p:embed/>
                    <p:pic>
                      <p:nvPicPr>
                        <p:cNvPr id="0" name=""/>
                        <p:cNvPicPr/>
                        <p:nvPr/>
                      </p:nvPicPr>
                      <p:blipFill>
                        <a:blip r:embed="rId8"/>
                        <a:stretch>
                          <a:fillRect/>
                        </a:stretch>
                      </p:blipFill>
                      <p:spPr>
                        <a:xfrm>
                          <a:off x="4810633" y="2111093"/>
                          <a:ext cx="4543957" cy="3042000"/>
                        </a:xfrm>
                        <a:prstGeom prst="rect">
                          <a:avLst/>
                        </a:prstGeom>
                      </p:spPr>
                    </p:pic>
                  </p:oleObj>
                </mc:Fallback>
              </mc:AlternateContent>
            </a:graphicData>
          </a:graphic>
        </p:graphicFrame>
        <p:sp>
          <p:nvSpPr>
            <p:cNvPr id="83" name="TextBox 82"/>
            <p:cNvSpPr txBox="1"/>
            <p:nvPr/>
          </p:nvSpPr>
          <p:spPr>
            <a:xfrm>
              <a:off x="6822504" y="3798806"/>
              <a:ext cx="688341" cy="2841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b="1" i="1" u="none" strike="noStrike" kern="0" cap="none" spc="0" normalizeH="0" baseline="0" noProof="0" dirty="0">
                  <a:ln>
                    <a:noFill/>
                  </a:ln>
                  <a:solidFill>
                    <a:srgbClr val="A50021"/>
                  </a:solidFill>
                  <a:effectLst/>
                  <a:uLnTx/>
                  <a:uFillTx/>
                </a:rPr>
                <a:t>10.1%</a:t>
              </a:r>
              <a:endParaRPr kumimoji="0" lang="ko-KR" altLang="en-US" b="1" i="1" u="none" strike="noStrike" kern="0" cap="none" spc="0" normalizeH="0" baseline="0" noProof="0" dirty="0">
                <a:ln>
                  <a:noFill/>
                </a:ln>
                <a:solidFill>
                  <a:srgbClr val="A50021"/>
                </a:solidFill>
                <a:effectLst/>
                <a:uLnTx/>
                <a:uFillTx/>
              </a:endParaRPr>
            </a:p>
          </p:txBody>
        </p:sp>
        <p:sp>
          <p:nvSpPr>
            <p:cNvPr id="84" name="TextBox 83"/>
            <p:cNvSpPr txBox="1"/>
            <p:nvPr/>
          </p:nvSpPr>
          <p:spPr>
            <a:xfrm>
              <a:off x="8562636" y="4092650"/>
              <a:ext cx="556451" cy="284102"/>
            </a:xfrm>
            <a:prstGeom prst="rect">
              <a:avLst/>
            </a:prstGeom>
            <a:noFill/>
          </p:spPr>
          <p:txBody>
            <a:bodyPr wrap="square" rtlCol="0">
              <a:spAutoFit/>
            </a:bodyPr>
            <a:lstStyle>
              <a:defPPr>
                <a:defRPr lang="ko-KR"/>
              </a:defPPr>
              <a:lvl1pPr>
                <a:defRPr sz="1200" b="1" i="1">
                  <a:solidFill>
                    <a:srgbClr val="A5002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dirty="0">
                  <a:ln>
                    <a:noFill/>
                  </a:ln>
                  <a:solidFill>
                    <a:srgbClr val="0000FF"/>
                  </a:solidFill>
                  <a:effectLst/>
                  <a:uLnTx/>
                  <a:uFillTx/>
                </a:rPr>
                <a:t>6.6%</a:t>
              </a:r>
              <a:endParaRPr kumimoji="0" lang="ko-KR" altLang="en-US" sz="1800" b="1" i="1" u="none" strike="noStrike" kern="0" cap="none" spc="0" normalizeH="0" baseline="0" noProof="0" dirty="0">
                <a:ln>
                  <a:noFill/>
                </a:ln>
                <a:solidFill>
                  <a:srgbClr val="0000FF"/>
                </a:solidFill>
                <a:effectLst/>
                <a:uLnTx/>
                <a:uFillTx/>
              </a:endParaRPr>
            </a:p>
          </p:txBody>
        </p:sp>
        <p:sp>
          <p:nvSpPr>
            <p:cNvPr id="85" name="TextBox 84"/>
            <p:cNvSpPr txBox="1"/>
            <p:nvPr/>
          </p:nvSpPr>
          <p:spPr>
            <a:xfrm>
              <a:off x="8470065" y="2519597"/>
              <a:ext cx="649022" cy="2841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b="1" i="1" u="none" strike="noStrike" kern="0" cap="none" spc="0" normalizeH="0" baseline="0" noProof="0" dirty="0">
                  <a:ln>
                    <a:noFill/>
                  </a:ln>
                  <a:solidFill>
                    <a:srgbClr val="A50021"/>
                  </a:solidFill>
                  <a:effectLst/>
                  <a:uLnTx/>
                  <a:uFillTx/>
                </a:rPr>
                <a:t>32.7%</a:t>
              </a:r>
              <a:endParaRPr kumimoji="0" lang="ko-KR" altLang="en-US" b="1" i="1" u="none" strike="noStrike" kern="0" cap="none" spc="0" normalizeH="0" baseline="0" noProof="0" dirty="0">
                <a:ln>
                  <a:noFill/>
                </a:ln>
                <a:solidFill>
                  <a:srgbClr val="A50021"/>
                </a:solidFill>
                <a:effectLst/>
                <a:uLnTx/>
                <a:uFillTx/>
              </a:endParaRPr>
            </a:p>
          </p:txBody>
        </p:sp>
        <p:sp>
          <p:nvSpPr>
            <p:cNvPr id="86" name="TextBox 85"/>
            <p:cNvSpPr txBox="1"/>
            <p:nvPr/>
          </p:nvSpPr>
          <p:spPr>
            <a:xfrm>
              <a:off x="6884470" y="4266437"/>
              <a:ext cx="572386" cy="2841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b="1" i="1" u="none" strike="noStrike" kern="0" cap="none" spc="0" normalizeH="0" baseline="0" noProof="0" dirty="0">
                  <a:ln>
                    <a:noFill/>
                  </a:ln>
                  <a:solidFill>
                    <a:srgbClr val="0000FF"/>
                  </a:solidFill>
                  <a:effectLst/>
                  <a:uLnTx/>
                  <a:uFillTx/>
                </a:rPr>
                <a:t>4.3%</a:t>
              </a:r>
              <a:endParaRPr kumimoji="0" lang="ko-KR" altLang="en-US" b="1" i="1" u="none" strike="noStrike" kern="0" cap="none" spc="0" normalizeH="0" baseline="0" noProof="0" dirty="0">
                <a:ln>
                  <a:noFill/>
                </a:ln>
                <a:solidFill>
                  <a:srgbClr val="0000FF"/>
                </a:solidFill>
                <a:effectLst/>
                <a:uLnTx/>
                <a:uFillTx/>
              </a:endParaRPr>
            </a:p>
          </p:txBody>
        </p:sp>
      </p:grpSp>
      <p:sp>
        <p:nvSpPr>
          <p:cNvPr id="95" name="직사각형 94"/>
          <p:cNvSpPr/>
          <p:nvPr/>
        </p:nvSpPr>
        <p:spPr>
          <a:xfrm>
            <a:off x="7422601" y="2088000"/>
            <a:ext cx="2160000" cy="108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TextBox 95">
            <a:extLst>
              <a:ext uri="{FF2B5EF4-FFF2-40B4-BE49-F238E27FC236}">
                <a16:creationId xmlns:a16="http://schemas.microsoft.com/office/drawing/2014/main" id="{7E02467B-D464-44D6-BDB9-730F3A306B03}"/>
              </a:ext>
            </a:extLst>
          </p:cNvPr>
          <p:cNvSpPr txBox="1"/>
          <p:nvPr/>
        </p:nvSpPr>
        <p:spPr>
          <a:xfrm>
            <a:off x="7445029" y="2145150"/>
            <a:ext cx="2089495" cy="1000274"/>
          </a:xfrm>
          <a:prstGeom prst="rect">
            <a:avLst/>
          </a:prstGeom>
          <a:noFill/>
        </p:spPr>
        <p:txBody>
          <a:bodyPr wrap="square" rtlCol="0">
            <a:spAutoFit/>
          </a:bodyPr>
          <a:lstStyle/>
          <a:p>
            <a:r>
              <a:rPr lang="en-US" altLang="ko-KR" b="1" dirty="0">
                <a:solidFill>
                  <a:prstClr val="black"/>
                </a:solidFill>
                <a:latin typeface="Arial" panose="020B0604020202020204" pitchFamily="34" charset="0"/>
                <a:cs typeface="Arial" panose="020B0604020202020204" pitchFamily="34" charset="0"/>
              </a:rPr>
              <a:t>p=0.008 (log-rank)</a:t>
            </a:r>
          </a:p>
          <a:p>
            <a:pPr>
              <a:spcBef>
                <a:spcPts val="600"/>
              </a:spcBef>
            </a:pPr>
            <a:r>
              <a:rPr lang="en-US" altLang="ko-KR" b="1" dirty="0">
                <a:solidFill>
                  <a:prstClr val="black"/>
                </a:solidFill>
                <a:latin typeface="Arial" panose="020B0604020202020204" pitchFamily="34" charset="0"/>
                <a:cs typeface="Arial" panose="020B0604020202020204" pitchFamily="34" charset="0"/>
              </a:rPr>
              <a:t>       </a:t>
            </a:r>
            <a:r>
              <a:rPr lang="en-US" altLang="ko-KR" b="1" dirty="0">
                <a:solidFill>
                  <a:srgbClr val="C00000"/>
                </a:solidFill>
                <a:latin typeface="Arial" panose="020B0604020202020204" pitchFamily="34" charset="0"/>
                <a:cs typeface="Arial" panose="020B0604020202020204" pitchFamily="34" charset="0"/>
              </a:rPr>
              <a:t>Conventional</a:t>
            </a:r>
          </a:p>
          <a:p>
            <a:r>
              <a:rPr lang="en-US" altLang="ko-KR" b="1" dirty="0">
                <a:solidFill>
                  <a:prstClr val="black"/>
                </a:solidFill>
                <a:latin typeface="Arial" panose="020B0604020202020204" pitchFamily="34" charset="0"/>
                <a:cs typeface="Arial" panose="020B0604020202020204" pitchFamily="34" charset="0"/>
              </a:rPr>
              <a:t>       </a:t>
            </a:r>
            <a:r>
              <a:rPr lang="en-US" altLang="ko-KR" b="1" dirty="0">
                <a:solidFill>
                  <a:srgbClr val="0000FF"/>
                </a:solidFill>
                <a:latin typeface="Arial" panose="020B0604020202020204" pitchFamily="34" charset="0"/>
                <a:cs typeface="Arial" panose="020B0604020202020204" pitchFamily="34" charset="0"/>
              </a:rPr>
              <a:t>Early surgery</a:t>
            </a:r>
            <a:endParaRPr lang="ko-KR" altLang="en-US" b="1" dirty="0">
              <a:solidFill>
                <a:srgbClr val="0000FF"/>
              </a:solidFill>
              <a:latin typeface="Arial" panose="020B0604020202020204" pitchFamily="34" charset="0"/>
              <a:cs typeface="Arial" panose="020B0604020202020204" pitchFamily="34" charset="0"/>
            </a:endParaRPr>
          </a:p>
        </p:txBody>
      </p:sp>
      <p:cxnSp>
        <p:nvCxnSpPr>
          <p:cNvPr id="97" name="직선 연결선 96"/>
          <p:cNvCxnSpPr/>
          <p:nvPr/>
        </p:nvCxnSpPr>
        <p:spPr>
          <a:xfrm>
            <a:off x="7511625" y="2670455"/>
            <a:ext cx="39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8" name="직선 연결선 97"/>
          <p:cNvCxnSpPr/>
          <p:nvPr/>
        </p:nvCxnSpPr>
        <p:spPr>
          <a:xfrm>
            <a:off x="7511625" y="2966871"/>
            <a:ext cx="396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9" name="직사각형 98"/>
          <p:cNvSpPr/>
          <p:nvPr/>
        </p:nvSpPr>
        <p:spPr>
          <a:xfrm>
            <a:off x="1432575" y="2088000"/>
            <a:ext cx="2160000" cy="108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TextBox 99">
            <a:extLst>
              <a:ext uri="{FF2B5EF4-FFF2-40B4-BE49-F238E27FC236}">
                <a16:creationId xmlns:a16="http://schemas.microsoft.com/office/drawing/2014/main" id="{A397EF30-9C35-4F4C-B62C-FDCAC8734B72}"/>
              </a:ext>
            </a:extLst>
          </p:cNvPr>
          <p:cNvSpPr txBox="1"/>
          <p:nvPr/>
        </p:nvSpPr>
        <p:spPr>
          <a:xfrm>
            <a:off x="1444200" y="2145150"/>
            <a:ext cx="2248276" cy="1000274"/>
          </a:xfrm>
          <a:prstGeom prst="rect">
            <a:avLst/>
          </a:prstGeom>
          <a:noFill/>
        </p:spPr>
        <p:txBody>
          <a:bodyPr wrap="square" rtlCol="0">
            <a:spAutoFit/>
          </a:bodyPr>
          <a:lstStyle/>
          <a:p>
            <a:r>
              <a:rPr lang="en-US" altLang="ko-KR" b="1" dirty="0">
                <a:solidFill>
                  <a:prstClr val="black"/>
                </a:solidFill>
                <a:latin typeface="Arial" panose="020B0604020202020204" pitchFamily="34" charset="0"/>
                <a:cs typeface="Arial" panose="020B0604020202020204" pitchFamily="34" charset="0"/>
              </a:rPr>
              <a:t>p=0.003 (log-rank)</a:t>
            </a:r>
          </a:p>
          <a:p>
            <a:pPr>
              <a:spcBef>
                <a:spcPts val="600"/>
              </a:spcBef>
            </a:pPr>
            <a:r>
              <a:rPr lang="en-US" altLang="ko-KR" b="1" dirty="0">
                <a:solidFill>
                  <a:prstClr val="black"/>
                </a:solidFill>
                <a:latin typeface="Arial" panose="020B0604020202020204" pitchFamily="34" charset="0"/>
                <a:cs typeface="Arial" panose="020B0604020202020204" pitchFamily="34" charset="0"/>
              </a:rPr>
              <a:t>       </a:t>
            </a:r>
            <a:r>
              <a:rPr lang="en-US" altLang="ko-KR" b="1" dirty="0">
                <a:solidFill>
                  <a:srgbClr val="C00000"/>
                </a:solidFill>
                <a:latin typeface="Arial" panose="020B0604020202020204" pitchFamily="34" charset="0"/>
                <a:cs typeface="Arial" panose="020B0604020202020204" pitchFamily="34" charset="0"/>
              </a:rPr>
              <a:t>Conventional</a:t>
            </a:r>
          </a:p>
          <a:p>
            <a:r>
              <a:rPr lang="en-US" altLang="ko-KR" b="1" dirty="0">
                <a:solidFill>
                  <a:prstClr val="black"/>
                </a:solidFill>
                <a:latin typeface="Arial" panose="020B0604020202020204" pitchFamily="34" charset="0"/>
                <a:cs typeface="Arial" panose="020B0604020202020204" pitchFamily="34" charset="0"/>
              </a:rPr>
              <a:t>       </a:t>
            </a:r>
            <a:r>
              <a:rPr lang="en-US" altLang="ko-KR" b="1" dirty="0">
                <a:solidFill>
                  <a:srgbClr val="0000FF"/>
                </a:solidFill>
                <a:latin typeface="Arial" panose="020B0604020202020204" pitchFamily="34" charset="0"/>
                <a:cs typeface="Arial" panose="020B0604020202020204" pitchFamily="34" charset="0"/>
              </a:rPr>
              <a:t>Early surgery</a:t>
            </a:r>
            <a:endParaRPr lang="ko-KR" altLang="en-US" b="1" dirty="0">
              <a:solidFill>
                <a:srgbClr val="0000FF"/>
              </a:solidFill>
              <a:latin typeface="Arial" panose="020B0604020202020204" pitchFamily="34" charset="0"/>
              <a:cs typeface="Arial" panose="020B0604020202020204" pitchFamily="34" charset="0"/>
            </a:endParaRPr>
          </a:p>
        </p:txBody>
      </p:sp>
      <p:cxnSp>
        <p:nvCxnSpPr>
          <p:cNvPr id="101" name="직선 연결선 100"/>
          <p:cNvCxnSpPr/>
          <p:nvPr/>
        </p:nvCxnSpPr>
        <p:spPr>
          <a:xfrm>
            <a:off x="1529925" y="2670455"/>
            <a:ext cx="39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2" name="직선 연결선 101"/>
          <p:cNvCxnSpPr/>
          <p:nvPr/>
        </p:nvCxnSpPr>
        <p:spPr>
          <a:xfrm>
            <a:off x="1529925" y="2952417"/>
            <a:ext cx="396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1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14">
            <a:extLst>
              <a:ext uri="{FF2B5EF4-FFF2-40B4-BE49-F238E27FC236}">
                <a16:creationId xmlns:a16="http://schemas.microsoft.com/office/drawing/2014/main" id="{8DD280B7-C40C-3942-9E41-9011655C02F4}"/>
              </a:ext>
            </a:extLst>
          </p:cNvPr>
          <p:cNvSpPr/>
          <p:nvPr/>
        </p:nvSpPr>
        <p:spPr>
          <a:xfrm>
            <a:off x="-6351" y="575112"/>
            <a:ext cx="6189963" cy="6282888"/>
          </a:xfrm>
          <a:custGeom>
            <a:avLst/>
            <a:gdLst>
              <a:gd name="connsiteX0" fmla="*/ 0 w 4219200"/>
              <a:gd name="connsiteY0" fmla="*/ 4112443 h 4112443"/>
              <a:gd name="connsiteX1" fmla="*/ 2109600 w 4219200"/>
              <a:gd name="connsiteY1" fmla="*/ 0 h 4112443"/>
              <a:gd name="connsiteX2" fmla="*/ 4219200 w 4219200"/>
              <a:gd name="connsiteY2" fmla="*/ 4112443 h 4112443"/>
              <a:gd name="connsiteX3" fmla="*/ 0 w 4219200"/>
              <a:gd name="connsiteY3" fmla="*/ 4112443 h 4112443"/>
              <a:gd name="connsiteX0" fmla="*/ 446400 w 4665600"/>
              <a:gd name="connsiteY0" fmla="*/ 4710043 h 4710043"/>
              <a:gd name="connsiteX1" fmla="*/ 0 w 4665600"/>
              <a:gd name="connsiteY1" fmla="*/ 0 h 4710043"/>
              <a:gd name="connsiteX2" fmla="*/ 4665600 w 4665600"/>
              <a:gd name="connsiteY2" fmla="*/ 4710043 h 4710043"/>
              <a:gd name="connsiteX3" fmla="*/ 446400 w 4665600"/>
              <a:gd name="connsiteY3" fmla="*/ 4710043 h 4710043"/>
              <a:gd name="connsiteX0" fmla="*/ 7200 w 4665600"/>
              <a:gd name="connsiteY0" fmla="*/ 5826043 h 5826043"/>
              <a:gd name="connsiteX1" fmla="*/ 0 w 4665600"/>
              <a:gd name="connsiteY1" fmla="*/ 0 h 5826043"/>
              <a:gd name="connsiteX2" fmla="*/ 4665600 w 4665600"/>
              <a:gd name="connsiteY2" fmla="*/ 4710043 h 5826043"/>
              <a:gd name="connsiteX3" fmla="*/ 7200 w 4665600"/>
              <a:gd name="connsiteY3" fmla="*/ 5826043 h 5826043"/>
              <a:gd name="connsiteX0" fmla="*/ 7200 w 5724000"/>
              <a:gd name="connsiteY0" fmla="*/ 5826043 h 5826043"/>
              <a:gd name="connsiteX1" fmla="*/ 0 w 5724000"/>
              <a:gd name="connsiteY1" fmla="*/ 0 h 5826043"/>
              <a:gd name="connsiteX2" fmla="*/ 5724000 w 5724000"/>
              <a:gd name="connsiteY2" fmla="*/ 5818843 h 5826043"/>
              <a:gd name="connsiteX3" fmla="*/ 7200 w 5724000"/>
              <a:gd name="connsiteY3" fmla="*/ 5826043 h 5826043"/>
              <a:gd name="connsiteX0" fmla="*/ 7200 w 5739875"/>
              <a:gd name="connsiteY0" fmla="*/ 5826043 h 5826043"/>
              <a:gd name="connsiteX1" fmla="*/ 0 w 5739875"/>
              <a:gd name="connsiteY1" fmla="*/ 0 h 5826043"/>
              <a:gd name="connsiteX2" fmla="*/ 5739875 w 5739875"/>
              <a:gd name="connsiteY2" fmla="*/ 5822018 h 5826043"/>
              <a:gd name="connsiteX3" fmla="*/ 7200 w 5739875"/>
              <a:gd name="connsiteY3" fmla="*/ 5826043 h 5826043"/>
            </a:gdLst>
            <a:ahLst/>
            <a:cxnLst>
              <a:cxn ang="0">
                <a:pos x="connsiteX0" y="connsiteY0"/>
              </a:cxn>
              <a:cxn ang="0">
                <a:pos x="connsiteX1" y="connsiteY1"/>
              </a:cxn>
              <a:cxn ang="0">
                <a:pos x="connsiteX2" y="connsiteY2"/>
              </a:cxn>
              <a:cxn ang="0">
                <a:pos x="connsiteX3" y="connsiteY3"/>
              </a:cxn>
            </a:cxnLst>
            <a:rect l="l" t="t" r="r" b="b"/>
            <a:pathLst>
              <a:path w="5739875" h="5826043">
                <a:moveTo>
                  <a:pt x="7200" y="5826043"/>
                </a:moveTo>
                <a:lnTo>
                  <a:pt x="0" y="0"/>
                </a:lnTo>
                <a:lnTo>
                  <a:pt x="5739875" y="5822018"/>
                </a:lnTo>
                <a:lnTo>
                  <a:pt x="7200" y="5826043"/>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3"/>
          <a:srcRect t="95443" b="3164"/>
          <a:stretch/>
        </p:blipFill>
        <p:spPr>
          <a:xfrm>
            <a:off x="-10300" y="828000"/>
            <a:ext cx="12198350" cy="76240"/>
          </a:xfrm>
          <a:prstGeom prst="rect">
            <a:avLst/>
          </a:prstGeom>
        </p:spPr>
      </p:pic>
      <p:sp>
        <p:nvSpPr>
          <p:cNvPr id="8"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Limitations </a:t>
            </a:r>
          </a:p>
        </p:txBody>
      </p:sp>
      <p:sp>
        <p:nvSpPr>
          <p:cNvPr id="2" name="직사각형 1"/>
          <p:cNvSpPr/>
          <p:nvPr/>
        </p:nvSpPr>
        <p:spPr>
          <a:xfrm>
            <a:off x="447675" y="1104116"/>
            <a:ext cx="10239375" cy="3970318"/>
          </a:xfrm>
          <a:prstGeom prst="rect">
            <a:avLst/>
          </a:prstGeom>
        </p:spPr>
        <p:txBody>
          <a:bodyPr wrap="square">
            <a:spAutoFit/>
          </a:bodyPr>
          <a:lstStyle/>
          <a:p>
            <a:pPr marL="285750" indent="-285750" algn="just">
              <a:spcBef>
                <a:spcPts val="1200"/>
              </a:spcBef>
              <a:buFont typeface="Wingdings" pitchFamily="2" charset="2"/>
              <a:buChar char="§"/>
            </a:pPr>
            <a:r>
              <a:rPr lang="en-US" altLang="ko-KR" sz="2800" kern="0" dirty="0">
                <a:solidFill>
                  <a:srgbClr val="000000"/>
                </a:solidFill>
                <a:latin typeface="+mn-ea"/>
                <a:cs typeface="Times New Roman"/>
              </a:rPr>
              <a:t>Patients with very severe AS (aortic velocity &gt; 4.5 m/s)</a:t>
            </a:r>
          </a:p>
          <a:p>
            <a:pPr marL="285750" indent="-285750" algn="just">
              <a:spcBef>
                <a:spcPts val="1200"/>
              </a:spcBef>
              <a:buFont typeface="Wingdings" pitchFamily="2" charset="2"/>
              <a:buChar char="§"/>
            </a:pPr>
            <a:endParaRPr lang="en-US" altLang="ko-KR" sz="800" kern="0" dirty="0">
              <a:solidFill>
                <a:srgbClr val="000000"/>
              </a:solidFill>
              <a:latin typeface="+mn-ea"/>
              <a:cs typeface="Times New Roman"/>
            </a:endParaRPr>
          </a:p>
          <a:p>
            <a:pPr marL="285750" indent="-285750" algn="just">
              <a:spcBef>
                <a:spcPts val="1200"/>
              </a:spcBef>
              <a:buFont typeface="Wingdings" pitchFamily="2" charset="2"/>
              <a:buChar char="§"/>
            </a:pPr>
            <a:r>
              <a:rPr lang="en-US" altLang="ko-KR" sz="2800" kern="0" dirty="0">
                <a:solidFill>
                  <a:srgbClr val="000000"/>
                </a:solidFill>
                <a:latin typeface="+mn-ea"/>
                <a:cs typeface="Times New Roman"/>
              </a:rPr>
              <a:t>Cross-over in 4%: Similar results in per-protocol analysis</a:t>
            </a:r>
          </a:p>
          <a:p>
            <a:pPr algn="just">
              <a:spcBef>
                <a:spcPts val="1200"/>
              </a:spcBef>
            </a:pPr>
            <a:r>
              <a:rPr lang="en-US" altLang="ko-KR" sz="800" kern="0" dirty="0">
                <a:solidFill>
                  <a:srgbClr val="000000"/>
                </a:solidFill>
                <a:latin typeface="+mn-ea"/>
                <a:cs typeface="Times New Roman"/>
              </a:rPr>
              <a:t> </a:t>
            </a:r>
          </a:p>
          <a:p>
            <a:pPr marL="285750" indent="-285750" algn="just">
              <a:spcBef>
                <a:spcPts val="1200"/>
              </a:spcBef>
              <a:buFont typeface="Wingdings" pitchFamily="2" charset="2"/>
              <a:buChar char="§"/>
            </a:pPr>
            <a:r>
              <a:rPr lang="en-US" altLang="ko-KR" sz="2800" kern="0" dirty="0">
                <a:solidFill>
                  <a:srgbClr val="000000"/>
                </a:solidFill>
                <a:latin typeface="+mn-ea"/>
                <a:cs typeface="Times New Roman"/>
              </a:rPr>
              <a:t>Selective performance of exercise test</a:t>
            </a:r>
          </a:p>
          <a:p>
            <a:pPr algn="just">
              <a:spcBef>
                <a:spcPts val="1200"/>
              </a:spcBef>
            </a:pPr>
            <a:endParaRPr lang="en-US" altLang="ko-KR" sz="800" kern="0" dirty="0">
              <a:solidFill>
                <a:srgbClr val="000000"/>
              </a:solidFill>
              <a:latin typeface="+mn-ea"/>
              <a:cs typeface="Times New Roman"/>
            </a:endParaRPr>
          </a:p>
          <a:p>
            <a:pPr marL="285750" indent="-285750" algn="just">
              <a:spcBef>
                <a:spcPts val="1200"/>
              </a:spcBef>
              <a:buFont typeface="Wingdings" pitchFamily="2" charset="2"/>
              <a:buChar char="§"/>
            </a:pPr>
            <a:r>
              <a:rPr lang="en-US" altLang="ko-KR" sz="2800" kern="0" dirty="0">
                <a:solidFill>
                  <a:srgbClr val="000000"/>
                </a:solidFill>
                <a:latin typeface="+mn-ea"/>
                <a:cs typeface="Times New Roman"/>
              </a:rPr>
              <a:t>Younger patients with low operative risk and higher incidence of bicuspid AV: Our results cannot be directly applied to early TAVR for asymptomatic severe AS</a:t>
            </a:r>
            <a:endParaRPr lang="ko-KR" altLang="ko-KR" sz="2800" kern="100" dirty="0">
              <a:effectLst/>
              <a:latin typeface="+mn-ea"/>
              <a:cs typeface="Times New Roman"/>
            </a:endParaRPr>
          </a:p>
        </p:txBody>
      </p:sp>
    </p:spTree>
    <p:extLst>
      <p:ext uri="{BB962C8B-B14F-4D97-AF65-F5344CB8AC3E}">
        <p14:creationId xmlns:p14="http://schemas.microsoft.com/office/powerpoint/2010/main" val="19332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4453596" y="4246348"/>
            <a:ext cx="3284807" cy="1591937"/>
            <a:chOff x="4453596" y="3812775"/>
            <a:chExt cx="3284807" cy="1591937"/>
          </a:xfrm>
        </p:grpSpPr>
        <p:sp>
          <p:nvSpPr>
            <p:cNvPr id="8" name="Rectangle 7">
              <a:extLst>
                <a:ext uri="{FF2B5EF4-FFF2-40B4-BE49-F238E27FC236}">
                  <a16:creationId xmlns:a16="http://schemas.microsoft.com/office/drawing/2014/main" id="{19717D5F-E6D5-1846-B942-360145A1BF03}"/>
                </a:ext>
              </a:extLst>
            </p:cNvPr>
            <p:cNvSpPr/>
            <p:nvPr/>
          </p:nvSpPr>
          <p:spPr>
            <a:xfrm>
              <a:off x="6000459" y="3812775"/>
              <a:ext cx="184730" cy="830997"/>
            </a:xfrm>
            <a:prstGeom prst="rect">
              <a:avLst/>
            </a:prstGeom>
          </p:spPr>
          <p:txBody>
            <a:bodyPr wrap="none">
              <a:spAutoFit/>
            </a:bodyPr>
            <a:lstStyle/>
            <a:p>
              <a:pPr algn="ctr"/>
              <a:endParaRPr lang="en-US" sz="4800" b="1" dirty="0">
                <a:solidFill>
                  <a:srgbClr val="C00000"/>
                </a:solidFill>
                <a:latin typeface="Lub Dub" panose="020B0603030403020204" pitchFamily="34" charset="77"/>
              </a:endParaRPr>
            </a:p>
          </p:txBody>
        </p:sp>
        <p:pic>
          <p:nvPicPr>
            <p:cNvPr id="11" name="Picture 10">
              <a:extLst>
                <a:ext uri="{FF2B5EF4-FFF2-40B4-BE49-F238E27FC236}">
                  <a16:creationId xmlns:a16="http://schemas.microsoft.com/office/drawing/2014/main" id="{B3864797-5155-1640-AE8A-255D14F0DC6D}"/>
                </a:ext>
              </a:extLst>
            </p:cNvPr>
            <p:cNvPicPr>
              <a:picLocks noChangeAspect="1"/>
            </p:cNvPicPr>
            <p:nvPr/>
          </p:nvPicPr>
          <p:blipFill>
            <a:blip r:embed="rId3"/>
            <a:stretch>
              <a:fillRect/>
            </a:stretch>
          </p:blipFill>
          <p:spPr>
            <a:xfrm>
              <a:off x="4453596" y="4608000"/>
              <a:ext cx="3284807" cy="796712"/>
            </a:xfrm>
            <a:prstGeom prst="rect">
              <a:avLst/>
            </a:prstGeom>
          </p:spPr>
        </p:pic>
      </p:grpSp>
      <p:pic>
        <p:nvPicPr>
          <p:cNvPr id="13" name="Picture 12">
            <a:extLst>
              <a:ext uri="{FF2B5EF4-FFF2-40B4-BE49-F238E27FC236}">
                <a16:creationId xmlns:a16="http://schemas.microsoft.com/office/drawing/2014/main" id="{78C23BD3-56EF-F547-8B14-16CF7B6E70A9}"/>
              </a:ext>
            </a:extLst>
          </p:cNvPr>
          <p:cNvPicPr>
            <a:picLocks noChangeAspect="1"/>
          </p:cNvPicPr>
          <p:nvPr/>
        </p:nvPicPr>
        <p:blipFill rotWithShape="1">
          <a:blip r:embed="rId4"/>
          <a:srcRect t="95443" b="3164"/>
          <a:stretch/>
        </p:blipFill>
        <p:spPr>
          <a:xfrm>
            <a:off x="-6350" y="6175943"/>
            <a:ext cx="12198350" cy="76240"/>
          </a:xfrm>
          <a:prstGeom prst="rect">
            <a:avLst/>
          </a:prstGeom>
        </p:spPr>
      </p:pic>
      <p:sp>
        <p:nvSpPr>
          <p:cNvPr id="14" name="Rectangle 13">
            <a:extLst>
              <a:ext uri="{FF2B5EF4-FFF2-40B4-BE49-F238E27FC236}">
                <a16:creationId xmlns:a16="http://schemas.microsoft.com/office/drawing/2014/main" id="{EE7B70CD-883E-CB43-8240-9AC4959B4B71}"/>
              </a:ext>
            </a:extLst>
          </p:cNvPr>
          <p:cNvSpPr/>
          <p:nvPr/>
        </p:nvSpPr>
        <p:spPr>
          <a:xfrm>
            <a:off x="-6351" y="6248665"/>
            <a:ext cx="12198351" cy="612608"/>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직사각형 8"/>
          <p:cNvSpPr/>
          <p:nvPr/>
        </p:nvSpPr>
        <p:spPr>
          <a:xfrm>
            <a:off x="3838425" y="6303628"/>
            <a:ext cx="4516044" cy="461665"/>
          </a:xfrm>
          <a:prstGeom prst="rect">
            <a:avLst/>
          </a:prstGeom>
        </p:spPr>
        <p:txBody>
          <a:bodyPr wrap="none">
            <a:spAutoFit/>
          </a:bodyPr>
          <a:lstStyle/>
          <a:p>
            <a:r>
              <a:rPr lang="en-US" altLang="ko-KR" sz="2400" b="1" dirty="0">
                <a:solidFill>
                  <a:schemeClr val="bg1"/>
                </a:solidFill>
                <a:latin typeface="+mj-ea"/>
                <a:ea typeface="+mj-ea"/>
              </a:rPr>
              <a:t>AHA 2019 Late Breaking Trial</a:t>
            </a:r>
            <a:endParaRPr lang="ko-KR" altLang="en-US" sz="2400" b="1" dirty="0">
              <a:solidFill>
                <a:schemeClr val="bg1"/>
              </a:solidFill>
              <a:latin typeface="+mj-ea"/>
              <a:ea typeface="+mj-ea"/>
            </a:endParaRPr>
          </a:p>
        </p:txBody>
      </p:sp>
      <p:sp>
        <p:nvSpPr>
          <p:cNvPr id="7" name="직사각형 6"/>
          <p:cNvSpPr/>
          <p:nvPr/>
        </p:nvSpPr>
        <p:spPr>
          <a:xfrm>
            <a:off x="695323" y="1263225"/>
            <a:ext cx="10544175" cy="3539430"/>
          </a:xfrm>
          <a:prstGeom prst="rect">
            <a:avLst/>
          </a:prstGeom>
        </p:spPr>
        <p:txBody>
          <a:bodyPr wrap="square">
            <a:spAutoFit/>
          </a:bodyPr>
          <a:lstStyle/>
          <a:p>
            <a:pPr algn="ctr" latinLnBrk="1">
              <a:spcAft>
                <a:spcPts val="0"/>
              </a:spcAft>
            </a:pPr>
            <a:r>
              <a:rPr lang="en-US" altLang="ko-KR" sz="3200" kern="0" dirty="0">
                <a:solidFill>
                  <a:srgbClr val="000000"/>
                </a:solidFill>
                <a:latin typeface="+mn-ea"/>
                <a:cs typeface="Times New Roman"/>
              </a:rPr>
              <a:t>Early surgical AVR (vs. conservative management) significantly reduced the rates of operative or cardiovascular death, and death from any cause in asymptomatic patients with very severe AS</a:t>
            </a:r>
          </a:p>
          <a:p>
            <a:pPr algn="ctr" latinLnBrk="1">
              <a:spcAft>
                <a:spcPts val="0"/>
              </a:spcAft>
            </a:pPr>
            <a:endParaRPr lang="en-US" altLang="ko-KR" sz="3200" kern="0" dirty="0">
              <a:solidFill>
                <a:srgbClr val="000000"/>
              </a:solidFill>
              <a:latin typeface="+mn-ea"/>
              <a:cs typeface="Times New Roman"/>
            </a:endParaRPr>
          </a:p>
          <a:p>
            <a:pPr algn="ctr" latinLnBrk="1">
              <a:spcAft>
                <a:spcPts val="0"/>
              </a:spcAft>
            </a:pPr>
            <a:r>
              <a:rPr lang="en-US" altLang="ko-KR" sz="3200" kern="0" dirty="0">
                <a:solidFill>
                  <a:srgbClr val="000000"/>
                </a:solidFill>
                <a:latin typeface="+mn-ea"/>
                <a:cs typeface="Times New Roman"/>
              </a:rPr>
              <a:t>The RECOVERY trial provides the </a:t>
            </a:r>
            <a:r>
              <a:rPr lang="en-US" altLang="ko-KR" sz="3200" kern="0">
                <a:solidFill>
                  <a:srgbClr val="000000"/>
                </a:solidFill>
                <a:latin typeface="+mn-ea"/>
                <a:cs typeface="Times New Roman"/>
              </a:rPr>
              <a:t>evidence for early </a:t>
            </a:r>
            <a:r>
              <a:rPr lang="en-US" altLang="ko-KR" sz="3200" kern="0" dirty="0">
                <a:solidFill>
                  <a:srgbClr val="000000"/>
                </a:solidFill>
                <a:latin typeface="+mn-ea"/>
                <a:cs typeface="Times New Roman"/>
              </a:rPr>
              <a:t>preemptive AVR </a:t>
            </a:r>
            <a:endParaRPr lang="ko-KR" altLang="ko-KR" sz="3200" kern="100" dirty="0">
              <a:latin typeface="+mn-ea"/>
              <a:cs typeface="Times New Roman"/>
            </a:endParaRPr>
          </a:p>
        </p:txBody>
      </p:sp>
      <p:sp>
        <p:nvSpPr>
          <p:cNvPr id="10" name="제목 5"/>
          <p:cNvSpPr txBox="1">
            <a:spLocks/>
          </p:cNvSpPr>
          <p:nvPr/>
        </p:nvSpPr>
        <p:spPr>
          <a:xfrm>
            <a:off x="3838425" y="252000"/>
            <a:ext cx="4791075" cy="828000"/>
          </a:xfrm>
          <a:prstGeom prst="rect">
            <a:avLst/>
          </a:prstGeom>
          <a:no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latin typeface="맑은 고딕"/>
              </a:rPr>
              <a:t>Conclusions</a:t>
            </a:r>
          </a:p>
        </p:txBody>
      </p:sp>
    </p:spTree>
    <p:extLst>
      <p:ext uri="{BB962C8B-B14F-4D97-AF65-F5344CB8AC3E}">
        <p14:creationId xmlns:p14="http://schemas.microsoft.com/office/powerpoint/2010/main" val="137535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81440" y="6207760"/>
            <a:ext cx="184666" cy="369332"/>
          </a:xfrm>
          <a:prstGeom prst="rect">
            <a:avLst/>
          </a:prstGeom>
          <a:noFill/>
        </p:spPr>
        <p:txBody>
          <a:bodyPr wrap="none" rtlCol="0">
            <a:spAutoFit/>
          </a:bodyPr>
          <a:lstStyle/>
          <a:p>
            <a:pPr defTabSz="457200"/>
            <a:endParaRPr lang="en-US" dirty="0">
              <a:solidFill>
                <a:prstClr val="black"/>
              </a:solidFill>
              <a:latin typeface="Calibri"/>
            </a:endParaRPr>
          </a:p>
        </p:txBody>
      </p:sp>
      <p:pic>
        <p:nvPicPr>
          <p:cNvPr id="3" name="Picture 2">
            <a:extLst>
              <a:ext uri="{FF2B5EF4-FFF2-40B4-BE49-F238E27FC236}">
                <a16:creationId xmlns:a16="http://schemas.microsoft.com/office/drawing/2014/main" id="{E94FBBBC-4574-2548-A377-26D74DB97EDD}"/>
              </a:ext>
            </a:extLst>
          </p:cNvPr>
          <p:cNvPicPr>
            <a:picLocks noChangeAspect="1"/>
          </p:cNvPicPr>
          <p:nvPr/>
        </p:nvPicPr>
        <p:blipFill>
          <a:blip r:embed="rId3"/>
          <a:stretch>
            <a:fillRect/>
          </a:stretch>
        </p:blipFill>
        <p:spPr>
          <a:xfrm>
            <a:off x="-1" y="0"/>
            <a:ext cx="12440874" cy="8397380"/>
          </a:xfrm>
          <a:prstGeom prst="rect">
            <a:avLst/>
          </a:prstGeom>
        </p:spPr>
      </p:pic>
    </p:spTree>
    <p:extLst>
      <p:ext uri="{BB962C8B-B14F-4D97-AF65-F5344CB8AC3E}">
        <p14:creationId xmlns:p14="http://schemas.microsoft.com/office/powerpoint/2010/main" val="25587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14">
            <a:extLst>
              <a:ext uri="{FF2B5EF4-FFF2-40B4-BE49-F238E27FC236}">
                <a16:creationId xmlns:a16="http://schemas.microsoft.com/office/drawing/2014/main" id="{8DD280B7-C40C-3942-9E41-9011655C02F4}"/>
              </a:ext>
            </a:extLst>
          </p:cNvPr>
          <p:cNvSpPr/>
          <p:nvPr/>
        </p:nvSpPr>
        <p:spPr>
          <a:xfrm>
            <a:off x="-6351" y="575112"/>
            <a:ext cx="6189963" cy="6282888"/>
          </a:xfrm>
          <a:custGeom>
            <a:avLst/>
            <a:gdLst>
              <a:gd name="connsiteX0" fmla="*/ 0 w 4219200"/>
              <a:gd name="connsiteY0" fmla="*/ 4112443 h 4112443"/>
              <a:gd name="connsiteX1" fmla="*/ 2109600 w 4219200"/>
              <a:gd name="connsiteY1" fmla="*/ 0 h 4112443"/>
              <a:gd name="connsiteX2" fmla="*/ 4219200 w 4219200"/>
              <a:gd name="connsiteY2" fmla="*/ 4112443 h 4112443"/>
              <a:gd name="connsiteX3" fmla="*/ 0 w 4219200"/>
              <a:gd name="connsiteY3" fmla="*/ 4112443 h 4112443"/>
              <a:gd name="connsiteX0" fmla="*/ 446400 w 4665600"/>
              <a:gd name="connsiteY0" fmla="*/ 4710043 h 4710043"/>
              <a:gd name="connsiteX1" fmla="*/ 0 w 4665600"/>
              <a:gd name="connsiteY1" fmla="*/ 0 h 4710043"/>
              <a:gd name="connsiteX2" fmla="*/ 4665600 w 4665600"/>
              <a:gd name="connsiteY2" fmla="*/ 4710043 h 4710043"/>
              <a:gd name="connsiteX3" fmla="*/ 446400 w 4665600"/>
              <a:gd name="connsiteY3" fmla="*/ 4710043 h 4710043"/>
              <a:gd name="connsiteX0" fmla="*/ 7200 w 4665600"/>
              <a:gd name="connsiteY0" fmla="*/ 5826043 h 5826043"/>
              <a:gd name="connsiteX1" fmla="*/ 0 w 4665600"/>
              <a:gd name="connsiteY1" fmla="*/ 0 h 5826043"/>
              <a:gd name="connsiteX2" fmla="*/ 4665600 w 4665600"/>
              <a:gd name="connsiteY2" fmla="*/ 4710043 h 5826043"/>
              <a:gd name="connsiteX3" fmla="*/ 7200 w 4665600"/>
              <a:gd name="connsiteY3" fmla="*/ 5826043 h 5826043"/>
              <a:gd name="connsiteX0" fmla="*/ 7200 w 5724000"/>
              <a:gd name="connsiteY0" fmla="*/ 5826043 h 5826043"/>
              <a:gd name="connsiteX1" fmla="*/ 0 w 5724000"/>
              <a:gd name="connsiteY1" fmla="*/ 0 h 5826043"/>
              <a:gd name="connsiteX2" fmla="*/ 5724000 w 5724000"/>
              <a:gd name="connsiteY2" fmla="*/ 5818843 h 5826043"/>
              <a:gd name="connsiteX3" fmla="*/ 7200 w 5724000"/>
              <a:gd name="connsiteY3" fmla="*/ 5826043 h 5826043"/>
              <a:gd name="connsiteX0" fmla="*/ 7200 w 5739875"/>
              <a:gd name="connsiteY0" fmla="*/ 5826043 h 5826043"/>
              <a:gd name="connsiteX1" fmla="*/ 0 w 5739875"/>
              <a:gd name="connsiteY1" fmla="*/ 0 h 5826043"/>
              <a:gd name="connsiteX2" fmla="*/ 5739875 w 5739875"/>
              <a:gd name="connsiteY2" fmla="*/ 5822018 h 5826043"/>
              <a:gd name="connsiteX3" fmla="*/ 7200 w 5739875"/>
              <a:gd name="connsiteY3" fmla="*/ 5826043 h 5826043"/>
            </a:gdLst>
            <a:ahLst/>
            <a:cxnLst>
              <a:cxn ang="0">
                <a:pos x="connsiteX0" y="connsiteY0"/>
              </a:cxn>
              <a:cxn ang="0">
                <a:pos x="connsiteX1" y="connsiteY1"/>
              </a:cxn>
              <a:cxn ang="0">
                <a:pos x="connsiteX2" y="connsiteY2"/>
              </a:cxn>
              <a:cxn ang="0">
                <a:pos x="connsiteX3" y="connsiteY3"/>
              </a:cxn>
            </a:cxnLst>
            <a:rect l="l" t="t" r="r" b="b"/>
            <a:pathLst>
              <a:path w="5739875" h="5826043">
                <a:moveTo>
                  <a:pt x="7200" y="5826043"/>
                </a:moveTo>
                <a:lnTo>
                  <a:pt x="0" y="0"/>
                </a:lnTo>
                <a:lnTo>
                  <a:pt x="5739875" y="5822018"/>
                </a:lnTo>
                <a:lnTo>
                  <a:pt x="7200" y="5826043"/>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직사각형 1"/>
          <p:cNvSpPr/>
          <p:nvPr/>
        </p:nvSpPr>
        <p:spPr>
          <a:xfrm>
            <a:off x="330506" y="1008000"/>
            <a:ext cx="11413475" cy="3924151"/>
          </a:xfrm>
          <a:prstGeom prst="rect">
            <a:avLst/>
          </a:prstGeom>
        </p:spPr>
        <p:txBody>
          <a:bodyPr wrap="square" lIns="72000" rIns="72000">
            <a:spAutoFit/>
          </a:bodyPr>
          <a:lstStyle/>
          <a:p>
            <a:pPr marL="342900" lvl="0" indent="-342900" algn="just" eaLnBrk="0" fontAlgn="base" latinLnBrk="1" hangingPunct="0">
              <a:spcBef>
                <a:spcPts val="1000"/>
              </a:spcBef>
              <a:spcAft>
                <a:spcPct val="0"/>
              </a:spcAft>
              <a:buClr>
                <a:srgbClr val="0061B2"/>
              </a:buClr>
              <a:buFont typeface="Wingdings" pitchFamily="2" charset="2"/>
              <a:buChar char="§"/>
            </a:pPr>
            <a:r>
              <a:rPr kumimoji="1" lang="en-US" altLang="ko-KR" sz="2800" kern="0" dirty="0">
                <a:latin typeface="+mn-ea"/>
                <a:cs typeface="Arial" pitchFamily="34" charset="0"/>
              </a:rPr>
              <a:t>Although aortic valve replacement (AVR) is the only effective therapy for symptomatic severe aortic stenosis (AS), optimal timing for AVR in </a:t>
            </a:r>
            <a:r>
              <a:rPr kumimoji="1" lang="en-US" altLang="ko-KR" sz="2800" i="1" kern="0" dirty="0">
                <a:latin typeface="+mn-ea"/>
                <a:cs typeface="Arial" pitchFamily="34" charset="0"/>
              </a:rPr>
              <a:t>asymptomatic</a:t>
            </a:r>
            <a:r>
              <a:rPr kumimoji="1" lang="en-US" altLang="ko-KR" sz="2800" kern="0" dirty="0">
                <a:latin typeface="+mn-ea"/>
                <a:cs typeface="Arial" pitchFamily="34" charset="0"/>
              </a:rPr>
              <a:t> severe AS remains controversial</a:t>
            </a:r>
          </a:p>
          <a:p>
            <a:pPr marL="342900" lvl="0" indent="-342900" algn="just" eaLnBrk="0" fontAlgn="base" latinLnBrk="1" hangingPunct="0">
              <a:spcBef>
                <a:spcPts val="1000"/>
              </a:spcBef>
              <a:spcAft>
                <a:spcPct val="0"/>
              </a:spcAft>
              <a:buClr>
                <a:srgbClr val="0061B2"/>
              </a:buClr>
              <a:buFont typeface="Wingdings" pitchFamily="2" charset="2"/>
              <a:buChar char="§"/>
            </a:pPr>
            <a:r>
              <a:rPr kumimoji="1" lang="en-US" altLang="ko-KR" sz="2800" kern="0" dirty="0">
                <a:latin typeface="+mn-ea"/>
                <a:cs typeface="Arial" pitchFamily="34" charset="0"/>
              </a:rPr>
              <a:t>In asymptomatic patients, the potential benefit of preventing sudden death may not be greater than the risk of AVR</a:t>
            </a:r>
          </a:p>
          <a:p>
            <a:pPr marL="342900" lvl="0" indent="-342900" algn="just" eaLnBrk="0" fontAlgn="base" latinLnBrk="1" hangingPunct="0">
              <a:spcBef>
                <a:spcPts val="1000"/>
              </a:spcBef>
              <a:spcAft>
                <a:spcPct val="0"/>
              </a:spcAft>
              <a:buClr>
                <a:srgbClr val="0061B2"/>
              </a:buClr>
              <a:buFont typeface="Wingdings" pitchFamily="2" charset="2"/>
              <a:buChar char="§"/>
            </a:pPr>
            <a:r>
              <a:rPr kumimoji="1" lang="en-US" altLang="ko-KR" sz="2800" kern="0" dirty="0">
                <a:latin typeface="+mn-ea"/>
                <a:cs typeface="Arial" pitchFamily="34" charset="0"/>
              </a:rPr>
              <a:t>Watchful observation is recommended for the majority of asymptomatic patients, with AVR planned once symptoms develop</a:t>
            </a:r>
          </a:p>
          <a:p>
            <a:pPr marL="342900" lvl="0" indent="-342900" algn="just" eaLnBrk="0" fontAlgn="base" latinLnBrk="1" hangingPunct="0">
              <a:spcBef>
                <a:spcPts val="1000"/>
              </a:spcBef>
              <a:spcAft>
                <a:spcPct val="0"/>
              </a:spcAft>
              <a:buClr>
                <a:srgbClr val="0061B2"/>
              </a:buClr>
              <a:buFont typeface="Wingdings" pitchFamily="2" charset="2"/>
              <a:buChar char="§"/>
            </a:pPr>
            <a:r>
              <a:rPr kumimoji="1" lang="en-US" altLang="ko-KR" sz="2800" kern="0" dirty="0">
                <a:latin typeface="+mn-ea"/>
                <a:cs typeface="Arial" pitchFamily="34" charset="0"/>
              </a:rPr>
              <a:t>Recent advances in surgery may change</a:t>
            </a:r>
            <a:r>
              <a:rPr kumimoji="1" lang="en-US" altLang="ko-KR" sz="2800" kern="0" dirty="0">
                <a:solidFill>
                  <a:prstClr val="black"/>
                </a:solidFill>
                <a:latin typeface="맑은 고딕"/>
                <a:cs typeface="Arial" pitchFamily="34" charset="0"/>
              </a:rPr>
              <a:t> </a:t>
            </a:r>
            <a:r>
              <a:rPr kumimoji="1" lang="en-US" altLang="ko-KR" sz="2800" kern="0" dirty="0">
                <a:latin typeface="+mn-ea"/>
                <a:cs typeface="Arial" pitchFamily="34" charset="0"/>
              </a:rPr>
              <a:t>the risk-to-benefit ratio</a:t>
            </a:r>
            <a:endParaRPr kumimoji="1" lang="ko-KR" altLang="en-US" sz="2800" kern="0" dirty="0">
              <a:latin typeface="+mn-ea"/>
              <a:cs typeface="Arial" pitchFamily="34" charset="0"/>
            </a:endParaRPr>
          </a:p>
        </p:txBody>
      </p:sp>
      <p:grpSp>
        <p:nvGrpSpPr>
          <p:cNvPr id="40" name="그룹 39"/>
          <p:cNvGrpSpPr/>
          <p:nvPr/>
        </p:nvGrpSpPr>
        <p:grpSpPr>
          <a:xfrm>
            <a:off x="5242275" y="5104575"/>
            <a:ext cx="2571751" cy="1639439"/>
            <a:chOff x="5067300" y="4581355"/>
            <a:chExt cx="2571751" cy="2023999"/>
          </a:xfrm>
        </p:grpSpPr>
        <p:grpSp>
          <p:nvGrpSpPr>
            <p:cNvPr id="27" name="그룹 26"/>
            <p:cNvGrpSpPr/>
            <p:nvPr/>
          </p:nvGrpSpPr>
          <p:grpSpPr>
            <a:xfrm>
              <a:off x="5067300" y="5040243"/>
              <a:ext cx="1095376" cy="849135"/>
              <a:chOff x="8934450" y="5291012"/>
              <a:chExt cx="1095376" cy="849135"/>
            </a:xfrm>
          </p:grpSpPr>
          <p:sp>
            <p:nvSpPr>
              <p:cNvPr id="25" name="타원 24"/>
              <p:cNvSpPr/>
              <p:nvPr/>
            </p:nvSpPr>
            <p:spPr>
              <a:xfrm>
                <a:off x="8953500" y="5348148"/>
                <a:ext cx="900000" cy="7919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ko-KR" sz="1600" b="1" dirty="0"/>
              </a:p>
              <a:p>
                <a:pPr algn="ctr"/>
                <a:r>
                  <a:rPr lang="en-US" altLang="ko-KR" sz="1600" b="1" dirty="0"/>
                  <a:t>Risk</a:t>
                </a:r>
                <a:endParaRPr lang="ko-KR" altLang="en-US" sz="1600" b="1" dirty="0"/>
              </a:p>
            </p:txBody>
          </p:sp>
          <p:sp>
            <p:nvSpPr>
              <p:cNvPr id="26" name="직사각형 25"/>
              <p:cNvSpPr/>
              <p:nvPr/>
            </p:nvSpPr>
            <p:spPr>
              <a:xfrm>
                <a:off x="8934450" y="5291012"/>
                <a:ext cx="1095376"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9" name="그룹 28"/>
            <p:cNvGrpSpPr/>
            <p:nvPr/>
          </p:nvGrpSpPr>
          <p:grpSpPr>
            <a:xfrm>
              <a:off x="6543675" y="4813932"/>
              <a:ext cx="1095376" cy="837377"/>
              <a:chOff x="8848725" y="5267494"/>
              <a:chExt cx="1095376" cy="837377"/>
            </a:xfrm>
          </p:grpSpPr>
          <p:sp>
            <p:nvSpPr>
              <p:cNvPr id="30" name="타원 29"/>
              <p:cNvSpPr/>
              <p:nvPr/>
            </p:nvSpPr>
            <p:spPr>
              <a:xfrm>
                <a:off x="8953500" y="5312871"/>
                <a:ext cx="900000" cy="79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ko-KR" b="1" dirty="0"/>
              </a:p>
              <a:p>
                <a:pPr algn="ctr"/>
                <a:r>
                  <a:rPr lang="en-US" altLang="ko-KR" sz="1600" b="1" dirty="0"/>
                  <a:t>Benefit</a:t>
                </a:r>
                <a:endParaRPr lang="ko-KR" altLang="en-US" sz="1600" b="1" dirty="0"/>
              </a:p>
            </p:txBody>
          </p:sp>
          <p:sp>
            <p:nvSpPr>
              <p:cNvPr id="31" name="직사각형 30"/>
              <p:cNvSpPr/>
              <p:nvPr/>
            </p:nvSpPr>
            <p:spPr>
              <a:xfrm>
                <a:off x="8848725" y="5267494"/>
                <a:ext cx="1095376"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2" name="모서리가 둥근 직사각형 31"/>
            <p:cNvSpPr/>
            <p:nvPr/>
          </p:nvSpPr>
          <p:spPr>
            <a:xfrm rot="21122220">
              <a:off x="5324475" y="4714875"/>
              <a:ext cx="1933575" cy="857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6057900" y="4581355"/>
              <a:ext cx="447675" cy="3527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p:cNvSpPr/>
            <p:nvPr/>
          </p:nvSpPr>
          <p:spPr>
            <a:xfrm>
              <a:off x="6134099" y="4657554"/>
              <a:ext cx="295275" cy="200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p:cNvSpPr/>
            <p:nvPr/>
          </p:nvSpPr>
          <p:spPr>
            <a:xfrm>
              <a:off x="6198524" y="4886494"/>
              <a:ext cx="166426" cy="10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막힌 원호 35"/>
            <p:cNvSpPr/>
            <p:nvPr/>
          </p:nvSpPr>
          <p:spPr>
            <a:xfrm>
              <a:off x="5867400" y="5805354"/>
              <a:ext cx="822960" cy="800000"/>
            </a:xfrm>
            <a:prstGeom prst="blockArc">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7" name="순서도: 추출 36"/>
            <p:cNvSpPr/>
            <p:nvPr/>
          </p:nvSpPr>
          <p:spPr>
            <a:xfrm>
              <a:off x="5162550" y="4950556"/>
              <a:ext cx="733426" cy="495300"/>
            </a:xfrm>
            <a:prstGeom prst="flowChartExtra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순서도: 추출 37"/>
            <p:cNvSpPr/>
            <p:nvPr/>
          </p:nvSpPr>
          <p:spPr>
            <a:xfrm>
              <a:off x="6724650" y="4719722"/>
              <a:ext cx="733426" cy="495300"/>
            </a:xfrm>
            <a:prstGeom prst="flowChartExtra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3"/>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lvl="0">
              <a:spcBef>
                <a:spcPts val="0"/>
              </a:spcBef>
            </a:pPr>
            <a:r>
              <a:rPr lang="en-US" altLang="ko-KR" sz="3600" b="1" dirty="0">
                <a:solidFill>
                  <a:sysClr val="window" lastClr="FFFFFF"/>
                </a:solidFill>
                <a:latin typeface="맑은 고딕"/>
              </a:rPr>
              <a:t>Introduction</a:t>
            </a:r>
            <a:endParaRPr kumimoji="0" lang="en-US" altLang="ko-KR" sz="3600" b="1" i="0" u="none" strike="noStrike" kern="1200" cap="none" spc="0" normalizeH="0" baseline="0" noProof="0" dirty="0">
              <a:ln>
                <a:noFill/>
              </a:ln>
              <a:solidFill>
                <a:sysClr val="window" lastClr="FFFFFF"/>
              </a:solidFill>
              <a:effectLst/>
              <a:uLnTx/>
              <a:uFillTx/>
              <a:latin typeface="맑은 고딕"/>
              <a:ea typeface="맑은 고딕"/>
            </a:endParaRPr>
          </a:p>
        </p:txBody>
      </p:sp>
      <p:grpSp>
        <p:nvGrpSpPr>
          <p:cNvPr id="3" name="그룹 2"/>
          <p:cNvGrpSpPr/>
          <p:nvPr/>
        </p:nvGrpSpPr>
        <p:grpSpPr>
          <a:xfrm>
            <a:off x="5242275" y="5102927"/>
            <a:ext cx="2571751" cy="1639439"/>
            <a:chOff x="8309325" y="5091751"/>
            <a:chExt cx="2571751" cy="1639439"/>
          </a:xfrm>
        </p:grpSpPr>
        <p:grpSp>
          <p:nvGrpSpPr>
            <p:cNvPr id="23" name="그룹 22"/>
            <p:cNvGrpSpPr/>
            <p:nvPr/>
          </p:nvGrpSpPr>
          <p:grpSpPr>
            <a:xfrm>
              <a:off x="8309325" y="5311048"/>
              <a:ext cx="1095376" cy="678274"/>
              <a:chOff x="8934450" y="5302771"/>
              <a:chExt cx="1095376" cy="837376"/>
            </a:xfrm>
          </p:grpSpPr>
          <p:sp>
            <p:nvSpPr>
              <p:cNvPr id="48" name="타원 47"/>
              <p:cNvSpPr/>
              <p:nvPr/>
            </p:nvSpPr>
            <p:spPr>
              <a:xfrm>
                <a:off x="8953500" y="5348148"/>
                <a:ext cx="900000" cy="7919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ko-KR" sz="1600" b="1" dirty="0"/>
              </a:p>
              <a:p>
                <a:pPr algn="ctr"/>
                <a:r>
                  <a:rPr lang="en-US" altLang="ko-KR" sz="1600" b="1" dirty="0"/>
                  <a:t>Risk</a:t>
                </a:r>
                <a:endParaRPr lang="ko-KR" altLang="en-US" sz="1600" b="1" dirty="0"/>
              </a:p>
            </p:txBody>
          </p:sp>
          <p:sp>
            <p:nvSpPr>
              <p:cNvPr id="49" name="직사각형 48"/>
              <p:cNvSpPr/>
              <p:nvPr/>
            </p:nvSpPr>
            <p:spPr>
              <a:xfrm>
                <a:off x="8934450" y="5302771"/>
                <a:ext cx="1095376"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4" name="그룹 23"/>
            <p:cNvGrpSpPr/>
            <p:nvPr/>
          </p:nvGrpSpPr>
          <p:grpSpPr>
            <a:xfrm>
              <a:off x="9785700" y="5442064"/>
              <a:ext cx="1095376" cy="706850"/>
              <a:chOff x="8848725" y="5338049"/>
              <a:chExt cx="1095376" cy="872654"/>
            </a:xfrm>
          </p:grpSpPr>
          <p:sp>
            <p:nvSpPr>
              <p:cNvPr id="46" name="타원 45"/>
              <p:cNvSpPr/>
              <p:nvPr/>
            </p:nvSpPr>
            <p:spPr>
              <a:xfrm>
                <a:off x="8953500" y="5418704"/>
                <a:ext cx="900000" cy="7919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ko-KR" b="1" dirty="0"/>
              </a:p>
              <a:p>
                <a:pPr algn="ctr"/>
                <a:r>
                  <a:rPr lang="en-US" altLang="ko-KR" sz="1600" b="1" dirty="0"/>
                  <a:t>Benefit</a:t>
                </a:r>
                <a:endParaRPr lang="ko-KR" altLang="en-US" sz="1600" b="1" dirty="0"/>
              </a:p>
            </p:txBody>
          </p:sp>
          <p:sp>
            <p:nvSpPr>
              <p:cNvPr id="47" name="직사각형 46"/>
              <p:cNvSpPr/>
              <p:nvPr/>
            </p:nvSpPr>
            <p:spPr>
              <a:xfrm>
                <a:off x="8848725" y="5338049"/>
                <a:ext cx="1095376"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8" name="모서리가 둥근 직사각형 27"/>
            <p:cNvSpPr/>
            <p:nvPr/>
          </p:nvSpPr>
          <p:spPr>
            <a:xfrm rot="219720">
              <a:off x="8566500" y="5199902"/>
              <a:ext cx="1933575" cy="6943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p:cNvSpPr/>
            <p:nvPr/>
          </p:nvSpPr>
          <p:spPr>
            <a:xfrm>
              <a:off x="9299925" y="5091751"/>
              <a:ext cx="447675" cy="285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p:cNvSpPr/>
            <p:nvPr/>
          </p:nvSpPr>
          <p:spPr>
            <a:xfrm>
              <a:off x="9376124" y="5153472"/>
              <a:ext cx="295275" cy="162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p:cNvSpPr/>
            <p:nvPr/>
          </p:nvSpPr>
          <p:spPr>
            <a:xfrm>
              <a:off x="9440549" y="5338914"/>
              <a:ext cx="166426" cy="87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막힌 원호 42"/>
            <p:cNvSpPr/>
            <p:nvPr/>
          </p:nvSpPr>
          <p:spPr>
            <a:xfrm>
              <a:off x="9109425" y="6083190"/>
              <a:ext cx="822960" cy="648000"/>
            </a:xfrm>
            <a:prstGeom prst="blockArc">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4" name="순서도: 추출 43"/>
            <p:cNvSpPr/>
            <p:nvPr/>
          </p:nvSpPr>
          <p:spPr>
            <a:xfrm>
              <a:off x="8404575" y="5238404"/>
              <a:ext cx="733426" cy="401193"/>
            </a:xfrm>
            <a:prstGeom prst="flowChartExtra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순서도: 추출 44"/>
            <p:cNvSpPr/>
            <p:nvPr/>
          </p:nvSpPr>
          <p:spPr>
            <a:xfrm>
              <a:off x="9966675" y="5365753"/>
              <a:ext cx="733426" cy="401193"/>
            </a:xfrm>
            <a:prstGeom prst="flowChartExtra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1829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14">
            <a:extLst>
              <a:ext uri="{FF2B5EF4-FFF2-40B4-BE49-F238E27FC236}">
                <a16:creationId xmlns:a16="http://schemas.microsoft.com/office/drawing/2014/main" id="{8DD280B7-C40C-3942-9E41-9011655C02F4}"/>
              </a:ext>
            </a:extLst>
          </p:cNvPr>
          <p:cNvSpPr/>
          <p:nvPr/>
        </p:nvSpPr>
        <p:spPr>
          <a:xfrm>
            <a:off x="-6351" y="575112"/>
            <a:ext cx="6189963" cy="6282888"/>
          </a:xfrm>
          <a:custGeom>
            <a:avLst/>
            <a:gdLst>
              <a:gd name="connsiteX0" fmla="*/ 0 w 4219200"/>
              <a:gd name="connsiteY0" fmla="*/ 4112443 h 4112443"/>
              <a:gd name="connsiteX1" fmla="*/ 2109600 w 4219200"/>
              <a:gd name="connsiteY1" fmla="*/ 0 h 4112443"/>
              <a:gd name="connsiteX2" fmla="*/ 4219200 w 4219200"/>
              <a:gd name="connsiteY2" fmla="*/ 4112443 h 4112443"/>
              <a:gd name="connsiteX3" fmla="*/ 0 w 4219200"/>
              <a:gd name="connsiteY3" fmla="*/ 4112443 h 4112443"/>
              <a:gd name="connsiteX0" fmla="*/ 446400 w 4665600"/>
              <a:gd name="connsiteY0" fmla="*/ 4710043 h 4710043"/>
              <a:gd name="connsiteX1" fmla="*/ 0 w 4665600"/>
              <a:gd name="connsiteY1" fmla="*/ 0 h 4710043"/>
              <a:gd name="connsiteX2" fmla="*/ 4665600 w 4665600"/>
              <a:gd name="connsiteY2" fmla="*/ 4710043 h 4710043"/>
              <a:gd name="connsiteX3" fmla="*/ 446400 w 4665600"/>
              <a:gd name="connsiteY3" fmla="*/ 4710043 h 4710043"/>
              <a:gd name="connsiteX0" fmla="*/ 7200 w 4665600"/>
              <a:gd name="connsiteY0" fmla="*/ 5826043 h 5826043"/>
              <a:gd name="connsiteX1" fmla="*/ 0 w 4665600"/>
              <a:gd name="connsiteY1" fmla="*/ 0 h 5826043"/>
              <a:gd name="connsiteX2" fmla="*/ 4665600 w 4665600"/>
              <a:gd name="connsiteY2" fmla="*/ 4710043 h 5826043"/>
              <a:gd name="connsiteX3" fmla="*/ 7200 w 4665600"/>
              <a:gd name="connsiteY3" fmla="*/ 5826043 h 5826043"/>
              <a:gd name="connsiteX0" fmla="*/ 7200 w 5724000"/>
              <a:gd name="connsiteY0" fmla="*/ 5826043 h 5826043"/>
              <a:gd name="connsiteX1" fmla="*/ 0 w 5724000"/>
              <a:gd name="connsiteY1" fmla="*/ 0 h 5826043"/>
              <a:gd name="connsiteX2" fmla="*/ 5724000 w 5724000"/>
              <a:gd name="connsiteY2" fmla="*/ 5818843 h 5826043"/>
              <a:gd name="connsiteX3" fmla="*/ 7200 w 5724000"/>
              <a:gd name="connsiteY3" fmla="*/ 5826043 h 5826043"/>
              <a:gd name="connsiteX0" fmla="*/ 7200 w 5739875"/>
              <a:gd name="connsiteY0" fmla="*/ 5826043 h 5826043"/>
              <a:gd name="connsiteX1" fmla="*/ 0 w 5739875"/>
              <a:gd name="connsiteY1" fmla="*/ 0 h 5826043"/>
              <a:gd name="connsiteX2" fmla="*/ 5739875 w 5739875"/>
              <a:gd name="connsiteY2" fmla="*/ 5822018 h 5826043"/>
              <a:gd name="connsiteX3" fmla="*/ 7200 w 5739875"/>
              <a:gd name="connsiteY3" fmla="*/ 5826043 h 5826043"/>
            </a:gdLst>
            <a:ahLst/>
            <a:cxnLst>
              <a:cxn ang="0">
                <a:pos x="connsiteX0" y="connsiteY0"/>
              </a:cxn>
              <a:cxn ang="0">
                <a:pos x="connsiteX1" y="connsiteY1"/>
              </a:cxn>
              <a:cxn ang="0">
                <a:pos x="connsiteX2" y="connsiteY2"/>
              </a:cxn>
              <a:cxn ang="0">
                <a:pos x="connsiteX3" y="connsiteY3"/>
              </a:cxn>
            </a:cxnLst>
            <a:rect l="l" t="t" r="r" b="b"/>
            <a:pathLst>
              <a:path w="5739875" h="5826043">
                <a:moveTo>
                  <a:pt x="7200" y="5826043"/>
                </a:moveTo>
                <a:lnTo>
                  <a:pt x="0" y="0"/>
                </a:lnTo>
                <a:lnTo>
                  <a:pt x="5739875" y="5822018"/>
                </a:lnTo>
                <a:lnTo>
                  <a:pt x="7200" y="5826043"/>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직사각형 1"/>
          <p:cNvSpPr/>
          <p:nvPr/>
        </p:nvSpPr>
        <p:spPr>
          <a:xfrm>
            <a:off x="529502" y="1008000"/>
            <a:ext cx="11100524" cy="1384995"/>
          </a:xfrm>
          <a:prstGeom prst="rect">
            <a:avLst/>
          </a:prstGeom>
        </p:spPr>
        <p:txBody>
          <a:bodyPr wrap="square" lIns="72000" rIns="72000">
            <a:spAutoFit/>
          </a:bodyPr>
          <a:lstStyle/>
          <a:p>
            <a:pPr algn="just" eaLnBrk="0" fontAlgn="base" latinLnBrk="1" hangingPunct="0">
              <a:spcBef>
                <a:spcPts val="600"/>
              </a:spcBef>
              <a:spcAft>
                <a:spcPct val="0"/>
              </a:spcAft>
              <a:buClr>
                <a:srgbClr val="0061B2"/>
              </a:buClr>
            </a:pPr>
            <a:r>
              <a:rPr kumimoji="1" lang="en-US" altLang="ko-KR" sz="2800" b="1" i="1" u="sng" kern="0" dirty="0">
                <a:solidFill>
                  <a:srgbClr val="C00000"/>
                </a:solidFill>
                <a:latin typeface="맑은 고딕"/>
                <a:cs typeface="Arial" pitchFamily="34" charset="0"/>
              </a:rPr>
              <a:t>RECOVERY</a:t>
            </a:r>
            <a:r>
              <a:rPr kumimoji="1" lang="en-US" altLang="ko-KR" sz="2800" kern="0" dirty="0">
                <a:solidFill>
                  <a:prstClr val="black"/>
                </a:solidFill>
                <a:latin typeface="맑은 고딕"/>
                <a:cs typeface="Arial" pitchFamily="34" charset="0"/>
              </a:rPr>
              <a:t> A prospective, multicenter, open-label, randomized trial to compare long-term clinical outcomes of early surgical AVR vs. conservative management in asymptomatic </a:t>
            </a:r>
            <a:r>
              <a:rPr kumimoji="1" lang="en-US" altLang="ko-KR" sz="2800" kern="0" dirty="0" err="1">
                <a:solidFill>
                  <a:prstClr val="black"/>
                </a:solidFill>
                <a:latin typeface="맑은 고딕"/>
                <a:cs typeface="Arial" pitchFamily="34" charset="0"/>
              </a:rPr>
              <a:t>pts</a:t>
            </a:r>
            <a:r>
              <a:rPr kumimoji="1" lang="en-US" altLang="ko-KR" sz="2800" kern="0" dirty="0">
                <a:solidFill>
                  <a:prstClr val="black"/>
                </a:solidFill>
                <a:latin typeface="맑은 고딕"/>
                <a:cs typeface="Arial" pitchFamily="34" charset="0"/>
              </a:rPr>
              <a:t> with very severe AS </a:t>
            </a:r>
          </a:p>
        </p:txBody>
      </p:sp>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3"/>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Method: Study Design and Patients</a:t>
            </a:r>
          </a:p>
        </p:txBody>
      </p:sp>
      <p:graphicFrame>
        <p:nvGraphicFramePr>
          <p:cNvPr id="4" name="표 3"/>
          <p:cNvGraphicFramePr>
            <a:graphicFrameLocks noGrp="1"/>
          </p:cNvGraphicFramePr>
          <p:nvPr>
            <p:extLst>
              <p:ext uri="{D42A27DB-BD31-4B8C-83A1-F6EECF244321}">
                <p14:modId xmlns:p14="http://schemas.microsoft.com/office/powerpoint/2010/main" val="3907764306"/>
              </p:ext>
            </p:extLst>
          </p:nvPr>
        </p:nvGraphicFramePr>
        <p:xfrm>
          <a:off x="796200" y="2520000"/>
          <a:ext cx="10605225" cy="3756977"/>
        </p:xfrm>
        <a:graphic>
          <a:graphicData uri="http://schemas.openxmlformats.org/drawingml/2006/table">
            <a:tbl>
              <a:tblPr firstRow="1" bandRow="1"/>
              <a:tblGrid>
                <a:gridCol w="5404575">
                  <a:extLst>
                    <a:ext uri="{9D8B030D-6E8A-4147-A177-3AD203B41FA5}">
                      <a16:colId xmlns:a16="http://schemas.microsoft.com/office/drawing/2014/main" val="20000"/>
                    </a:ext>
                  </a:extLst>
                </a:gridCol>
                <a:gridCol w="5200650">
                  <a:extLst>
                    <a:ext uri="{9D8B030D-6E8A-4147-A177-3AD203B41FA5}">
                      <a16:colId xmlns:a16="http://schemas.microsoft.com/office/drawing/2014/main" val="20001"/>
                    </a:ext>
                  </a:extLst>
                </a:gridCol>
              </a:tblGrid>
              <a:tr h="540265">
                <a:tc>
                  <a:txBody>
                    <a:bodyPr/>
                    <a:lstStyle>
                      <a:lvl1pPr marL="0" algn="l" defTabSz="914400" rtl="0" eaLnBrk="1" latinLnBrk="0" hangingPunct="1">
                        <a:defRPr sz="1800" b="1" kern="1200">
                          <a:solidFill>
                            <a:schemeClr val="lt1"/>
                          </a:solidFill>
                          <a:latin typeface="맑은 고딕"/>
                        </a:defRPr>
                      </a:lvl1pPr>
                      <a:lvl2pPr marL="457200" algn="l" defTabSz="914400" rtl="0" eaLnBrk="1" latinLnBrk="0" hangingPunct="1">
                        <a:defRPr sz="1800" b="1" kern="1200">
                          <a:solidFill>
                            <a:schemeClr val="lt1"/>
                          </a:solidFill>
                          <a:latin typeface="맑은 고딕"/>
                        </a:defRPr>
                      </a:lvl2pPr>
                      <a:lvl3pPr marL="914400" algn="l" defTabSz="914400" rtl="0" eaLnBrk="1" latinLnBrk="0" hangingPunct="1">
                        <a:defRPr sz="1800" b="1" kern="1200">
                          <a:solidFill>
                            <a:schemeClr val="lt1"/>
                          </a:solidFill>
                          <a:latin typeface="맑은 고딕"/>
                        </a:defRPr>
                      </a:lvl3pPr>
                      <a:lvl4pPr marL="1371600" algn="l" defTabSz="914400" rtl="0" eaLnBrk="1" latinLnBrk="0" hangingPunct="1">
                        <a:defRPr sz="1800" b="1" kern="1200">
                          <a:solidFill>
                            <a:schemeClr val="lt1"/>
                          </a:solidFill>
                          <a:latin typeface="맑은 고딕"/>
                        </a:defRPr>
                      </a:lvl4pPr>
                      <a:lvl5pPr marL="1828800" algn="l" defTabSz="914400" rtl="0" eaLnBrk="1" latinLnBrk="0" hangingPunct="1">
                        <a:defRPr sz="1800" b="1" kern="1200">
                          <a:solidFill>
                            <a:schemeClr val="lt1"/>
                          </a:solidFill>
                          <a:latin typeface="맑은 고딕"/>
                        </a:defRPr>
                      </a:lvl5pPr>
                      <a:lvl6pPr marL="2286000" algn="l" defTabSz="914400" rtl="0" eaLnBrk="1" latinLnBrk="0" hangingPunct="1">
                        <a:defRPr sz="1800" b="1" kern="1200">
                          <a:solidFill>
                            <a:schemeClr val="lt1"/>
                          </a:solidFill>
                          <a:latin typeface="맑은 고딕"/>
                        </a:defRPr>
                      </a:lvl6pPr>
                      <a:lvl7pPr marL="2743200" algn="l" defTabSz="914400" rtl="0" eaLnBrk="1" latinLnBrk="0" hangingPunct="1">
                        <a:defRPr sz="1800" b="1" kern="1200">
                          <a:solidFill>
                            <a:schemeClr val="lt1"/>
                          </a:solidFill>
                          <a:latin typeface="맑은 고딕"/>
                        </a:defRPr>
                      </a:lvl7pPr>
                      <a:lvl8pPr marL="3200400" algn="l" defTabSz="914400" rtl="0" eaLnBrk="1" latinLnBrk="0" hangingPunct="1">
                        <a:defRPr sz="1800" b="1" kern="1200">
                          <a:solidFill>
                            <a:schemeClr val="lt1"/>
                          </a:solidFill>
                          <a:latin typeface="맑은 고딕"/>
                        </a:defRPr>
                      </a:lvl8pPr>
                      <a:lvl9pPr marL="3657600" algn="l" defTabSz="914400" rtl="0" eaLnBrk="1" latinLnBrk="0" hangingPunct="1">
                        <a:defRPr sz="1800" b="1" kern="1200">
                          <a:solidFill>
                            <a:schemeClr val="lt1"/>
                          </a:solidFill>
                          <a:latin typeface="맑은 고딕"/>
                        </a:defRPr>
                      </a:lvl9pPr>
                    </a:lstStyle>
                    <a:p>
                      <a:pPr marL="108000" algn="ctr" latinLnBrk="1">
                        <a:spcBef>
                          <a:spcPts val="0"/>
                        </a:spcBef>
                      </a:pPr>
                      <a:r>
                        <a:rPr lang="en-US" altLang="ko-KR" sz="2400" b="1" dirty="0">
                          <a:solidFill>
                            <a:schemeClr val="bg1"/>
                          </a:solidFill>
                          <a:latin typeface="+mn-ea"/>
                          <a:ea typeface="+mn-ea"/>
                        </a:rPr>
                        <a:t>Inclusion</a:t>
                      </a:r>
                      <a:endParaRPr lang="ko-KR" altLang="en-US" sz="2400" b="0" dirty="0">
                        <a:solidFill>
                          <a:schemeClr val="bg1"/>
                        </a:solidFill>
                        <a:latin typeface="+mn-ea"/>
                        <a:ea typeface="+mn-ea"/>
                      </a:endParaRPr>
                    </a:p>
                  </a:txBody>
                  <a:tcPr marT="72000" marB="72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0799A"/>
                    </a:solidFill>
                  </a:tcPr>
                </a:tc>
                <a:tc>
                  <a:txBody>
                    <a:bodyPr/>
                    <a:lstStyle>
                      <a:lvl1pPr marL="0" algn="l" defTabSz="914400" rtl="0" eaLnBrk="1" latinLnBrk="0" hangingPunct="1">
                        <a:defRPr sz="1800" b="1" kern="1200">
                          <a:solidFill>
                            <a:schemeClr val="lt1"/>
                          </a:solidFill>
                          <a:latin typeface="맑은 고딕"/>
                        </a:defRPr>
                      </a:lvl1pPr>
                      <a:lvl2pPr marL="457200" algn="l" defTabSz="914400" rtl="0" eaLnBrk="1" latinLnBrk="0" hangingPunct="1">
                        <a:defRPr sz="1800" b="1" kern="1200">
                          <a:solidFill>
                            <a:schemeClr val="lt1"/>
                          </a:solidFill>
                          <a:latin typeface="맑은 고딕"/>
                        </a:defRPr>
                      </a:lvl2pPr>
                      <a:lvl3pPr marL="914400" algn="l" defTabSz="914400" rtl="0" eaLnBrk="1" latinLnBrk="0" hangingPunct="1">
                        <a:defRPr sz="1800" b="1" kern="1200">
                          <a:solidFill>
                            <a:schemeClr val="lt1"/>
                          </a:solidFill>
                          <a:latin typeface="맑은 고딕"/>
                        </a:defRPr>
                      </a:lvl3pPr>
                      <a:lvl4pPr marL="1371600" algn="l" defTabSz="914400" rtl="0" eaLnBrk="1" latinLnBrk="0" hangingPunct="1">
                        <a:defRPr sz="1800" b="1" kern="1200">
                          <a:solidFill>
                            <a:schemeClr val="lt1"/>
                          </a:solidFill>
                          <a:latin typeface="맑은 고딕"/>
                        </a:defRPr>
                      </a:lvl4pPr>
                      <a:lvl5pPr marL="1828800" algn="l" defTabSz="914400" rtl="0" eaLnBrk="1" latinLnBrk="0" hangingPunct="1">
                        <a:defRPr sz="1800" b="1" kern="1200">
                          <a:solidFill>
                            <a:schemeClr val="lt1"/>
                          </a:solidFill>
                          <a:latin typeface="맑은 고딕"/>
                        </a:defRPr>
                      </a:lvl5pPr>
                      <a:lvl6pPr marL="2286000" algn="l" defTabSz="914400" rtl="0" eaLnBrk="1" latinLnBrk="0" hangingPunct="1">
                        <a:defRPr sz="1800" b="1" kern="1200">
                          <a:solidFill>
                            <a:schemeClr val="lt1"/>
                          </a:solidFill>
                          <a:latin typeface="맑은 고딕"/>
                        </a:defRPr>
                      </a:lvl6pPr>
                      <a:lvl7pPr marL="2743200" algn="l" defTabSz="914400" rtl="0" eaLnBrk="1" latinLnBrk="0" hangingPunct="1">
                        <a:defRPr sz="1800" b="1" kern="1200">
                          <a:solidFill>
                            <a:schemeClr val="lt1"/>
                          </a:solidFill>
                          <a:latin typeface="맑은 고딕"/>
                        </a:defRPr>
                      </a:lvl7pPr>
                      <a:lvl8pPr marL="3200400" algn="l" defTabSz="914400" rtl="0" eaLnBrk="1" latinLnBrk="0" hangingPunct="1">
                        <a:defRPr sz="1800" b="1" kern="1200">
                          <a:solidFill>
                            <a:schemeClr val="lt1"/>
                          </a:solidFill>
                          <a:latin typeface="맑은 고딕"/>
                        </a:defRPr>
                      </a:lvl8pPr>
                      <a:lvl9pPr marL="3657600" algn="l" defTabSz="914400" rtl="0" eaLnBrk="1" latinLnBrk="0" hangingPunct="1">
                        <a:defRPr sz="1800" b="1" kern="1200">
                          <a:solidFill>
                            <a:schemeClr val="lt1"/>
                          </a:solidFill>
                          <a:latin typeface="맑은 고딕"/>
                        </a:defRPr>
                      </a:lvl9pPr>
                    </a:lstStyle>
                    <a:p>
                      <a:pPr marL="108000" marR="0" lvl="0" indent="0" algn="ctr" defTabSz="685800" rtl="0" eaLnBrk="1" fontAlgn="auto" latinLnBrk="1" hangingPunct="1">
                        <a:lnSpc>
                          <a:spcPct val="100000"/>
                        </a:lnSpc>
                        <a:spcBef>
                          <a:spcPts val="0"/>
                        </a:spcBef>
                        <a:spcAft>
                          <a:spcPts val="0"/>
                        </a:spcAft>
                        <a:buClrTx/>
                        <a:buSzTx/>
                        <a:buFontTx/>
                        <a:buNone/>
                        <a:tabLst/>
                        <a:defRPr/>
                      </a:pPr>
                      <a:r>
                        <a:rPr lang="en-US" altLang="ko-KR" sz="2400" dirty="0">
                          <a:solidFill>
                            <a:schemeClr val="bg1"/>
                          </a:solidFill>
                          <a:latin typeface="+mn-ea"/>
                          <a:ea typeface="+mn-ea"/>
                        </a:rPr>
                        <a:t>Exclusion</a:t>
                      </a:r>
                      <a:endParaRPr kumimoji="0" lang="ko-KR" altLang="en-US" sz="2400" b="0" i="0" u="none" strike="noStrike" kern="1200" cap="none" spc="0" normalizeH="0" baseline="0" noProof="0" dirty="0">
                        <a:ln>
                          <a:noFill/>
                        </a:ln>
                        <a:solidFill>
                          <a:schemeClr val="bg1"/>
                        </a:solidFill>
                        <a:effectLst/>
                        <a:uLnTx/>
                        <a:uFillTx/>
                        <a:latin typeface="+mn-ea"/>
                        <a:ea typeface="+mn-ea"/>
                        <a:cs typeface="+mn-cs"/>
                      </a:endParaRPr>
                    </a:p>
                  </a:txBody>
                  <a:tcPr marT="72000" marB="72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0799A"/>
                    </a:solidFill>
                  </a:tcPr>
                </a:tc>
                <a:extLst>
                  <a:ext uri="{0D108BD9-81ED-4DB2-BD59-A6C34878D82A}">
                    <a16:rowId xmlns:a16="http://schemas.microsoft.com/office/drawing/2014/main" val="10000"/>
                  </a:ext>
                </a:extLst>
              </a:tr>
              <a:tr h="839074">
                <a:tc>
                  <a:txBody>
                    <a:bodyPr/>
                    <a:lstStyle>
                      <a:lvl1pPr marL="0" algn="l" defTabSz="914400" rtl="0" eaLnBrk="1" latinLnBrk="0" hangingPunct="1">
                        <a:defRPr sz="1800" kern="1200">
                          <a:solidFill>
                            <a:schemeClr val="dk1"/>
                          </a:solidFill>
                          <a:latin typeface="맑은 고딕"/>
                        </a:defRPr>
                      </a:lvl1pPr>
                      <a:lvl2pPr marL="457200" algn="l" defTabSz="914400" rtl="0" eaLnBrk="1" latinLnBrk="0" hangingPunct="1">
                        <a:defRPr sz="1800" kern="1200">
                          <a:solidFill>
                            <a:schemeClr val="dk1"/>
                          </a:solidFill>
                          <a:latin typeface="맑은 고딕"/>
                        </a:defRPr>
                      </a:lvl2pPr>
                      <a:lvl3pPr marL="914400" algn="l" defTabSz="914400" rtl="0" eaLnBrk="1" latinLnBrk="0" hangingPunct="1">
                        <a:defRPr sz="1800" kern="1200">
                          <a:solidFill>
                            <a:schemeClr val="dk1"/>
                          </a:solidFill>
                          <a:latin typeface="맑은 고딕"/>
                        </a:defRPr>
                      </a:lvl3pPr>
                      <a:lvl4pPr marL="1371600" algn="l" defTabSz="914400" rtl="0" eaLnBrk="1" latinLnBrk="0" hangingPunct="1">
                        <a:defRPr sz="1800" kern="1200">
                          <a:solidFill>
                            <a:schemeClr val="dk1"/>
                          </a:solidFill>
                          <a:latin typeface="맑은 고딕"/>
                        </a:defRPr>
                      </a:lvl4pPr>
                      <a:lvl5pPr marL="1828800" algn="l" defTabSz="914400" rtl="0" eaLnBrk="1" latinLnBrk="0" hangingPunct="1">
                        <a:defRPr sz="1800" kern="1200">
                          <a:solidFill>
                            <a:schemeClr val="dk1"/>
                          </a:solidFill>
                          <a:latin typeface="맑은 고딕"/>
                        </a:defRPr>
                      </a:lvl5pPr>
                      <a:lvl6pPr marL="2286000" algn="l" defTabSz="914400" rtl="0" eaLnBrk="1" latinLnBrk="0" hangingPunct="1">
                        <a:defRPr sz="1800" kern="1200">
                          <a:solidFill>
                            <a:schemeClr val="dk1"/>
                          </a:solidFill>
                          <a:latin typeface="맑은 고딕"/>
                        </a:defRPr>
                      </a:lvl6pPr>
                      <a:lvl7pPr marL="2743200" algn="l" defTabSz="914400" rtl="0" eaLnBrk="1" latinLnBrk="0" hangingPunct="1">
                        <a:defRPr sz="1800" kern="1200">
                          <a:solidFill>
                            <a:schemeClr val="dk1"/>
                          </a:solidFill>
                          <a:latin typeface="맑은 고딕"/>
                        </a:defRPr>
                      </a:lvl7pPr>
                      <a:lvl8pPr marL="3200400" algn="l" defTabSz="914400" rtl="0" eaLnBrk="1" latinLnBrk="0" hangingPunct="1">
                        <a:defRPr sz="1800" kern="1200">
                          <a:solidFill>
                            <a:schemeClr val="dk1"/>
                          </a:solidFill>
                          <a:latin typeface="맑은 고딕"/>
                        </a:defRPr>
                      </a:lvl8pPr>
                      <a:lvl9pPr marL="3657600" algn="l" defTabSz="914400" rtl="0" eaLnBrk="1" latinLnBrk="0" hangingPunct="1">
                        <a:defRPr sz="1800" kern="1200">
                          <a:solidFill>
                            <a:schemeClr val="dk1"/>
                          </a:solidFill>
                          <a:latin typeface="맑은 고딕"/>
                        </a:defRPr>
                      </a:lvl9pPr>
                    </a:lstStyle>
                    <a:p>
                      <a:pPr marL="360000" marR="0" lvl="0" indent="-288000" algn="l" defTabSz="685800" rtl="0" eaLnBrk="1" fontAlgn="auto" latinLnBrk="1" hangingPunct="1">
                        <a:lnSpc>
                          <a:spcPct val="100000"/>
                        </a:lnSpc>
                        <a:spcBef>
                          <a:spcPts val="300"/>
                        </a:spcBef>
                        <a:spcAft>
                          <a:spcPts val="0"/>
                        </a:spcAft>
                        <a:buClrTx/>
                        <a:buSzTx/>
                        <a:buFont typeface="Wingdings" pitchFamily="2" charset="2"/>
                        <a:buChar char="§"/>
                        <a:tabLst/>
                        <a:defRPr/>
                      </a:pPr>
                      <a:r>
                        <a:rPr lang="en-US" altLang="ko-KR" sz="2000" dirty="0">
                          <a:solidFill>
                            <a:schemeClr val="tx1"/>
                          </a:solidFill>
                          <a:latin typeface="+mn-ea"/>
                          <a:ea typeface="+mn-ea"/>
                        </a:rPr>
                        <a:t>Age 20-80 years</a:t>
                      </a:r>
                      <a:endParaRPr lang="ko-KR" altLang="en-US" sz="2000" dirty="0">
                        <a:solidFill>
                          <a:schemeClr val="tx1"/>
                        </a:solidFill>
                        <a:latin typeface="+mn-ea"/>
                        <a:ea typeface="+mn-ea"/>
                      </a:endParaRPr>
                    </a:p>
                  </a:txBody>
                  <a:tcPr marT="72000" marB="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맑은 고딕"/>
                        </a:defRPr>
                      </a:lvl1pPr>
                      <a:lvl2pPr marL="457200" algn="l" defTabSz="914400" rtl="0" eaLnBrk="1" latinLnBrk="0" hangingPunct="1">
                        <a:defRPr sz="1800" kern="1200">
                          <a:solidFill>
                            <a:schemeClr val="dk1"/>
                          </a:solidFill>
                          <a:latin typeface="맑은 고딕"/>
                        </a:defRPr>
                      </a:lvl2pPr>
                      <a:lvl3pPr marL="914400" algn="l" defTabSz="914400" rtl="0" eaLnBrk="1" latinLnBrk="0" hangingPunct="1">
                        <a:defRPr sz="1800" kern="1200">
                          <a:solidFill>
                            <a:schemeClr val="dk1"/>
                          </a:solidFill>
                          <a:latin typeface="맑은 고딕"/>
                        </a:defRPr>
                      </a:lvl3pPr>
                      <a:lvl4pPr marL="1371600" algn="l" defTabSz="914400" rtl="0" eaLnBrk="1" latinLnBrk="0" hangingPunct="1">
                        <a:defRPr sz="1800" kern="1200">
                          <a:solidFill>
                            <a:schemeClr val="dk1"/>
                          </a:solidFill>
                          <a:latin typeface="맑은 고딕"/>
                        </a:defRPr>
                      </a:lvl4pPr>
                      <a:lvl5pPr marL="1828800" algn="l" defTabSz="914400" rtl="0" eaLnBrk="1" latinLnBrk="0" hangingPunct="1">
                        <a:defRPr sz="1800" kern="1200">
                          <a:solidFill>
                            <a:schemeClr val="dk1"/>
                          </a:solidFill>
                          <a:latin typeface="맑은 고딕"/>
                        </a:defRPr>
                      </a:lvl5pPr>
                      <a:lvl6pPr marL="2286000" algn="l" defTabSz="914400" rtl="0" eaLnBrk="1" latinLnBrk="0" hangingPunct="1">
                        <a:defRPr sz="1800" kern="1200">
                          <a:solidFill>
                            <a:schemeClr val="dk1"/>
                          </a:solidFill>
                          <a:latin typeface="맑은 고딕"/>
                        </a:defRPr>
                      </a:lvl6pPr>
                      <a:lvl7pPr marL="2743200" algn="l" defTabSz="914400" rtl="0" eaLnBrk="1" latinLnBrk="0" hangingPunct="1">
                        <a:defRPr sz="1800" kern="1200">
                          <a:solidFill>
                            <a:schemeClr val="dk1"/>
                          </a:solidFill>
                          <a:latin typeface="맑은 고딕"/>
                        </a:defRPr>
                      </a:lvl7pPr>
                      <a:lvl8pPr marL="3200400" algn="l" defTabSz="914400" rtl="0" eaLnBrk="1" latinLnBrk="0" hangingPunct="1">
                        <a:defRPr sz="1800" kern="1200">
                          <a:solidFill>
                            <a:schemeClr val="dk1"/>
                          </a:solidFill>
                          <a:latin typeface="맑은 고딕"/>
                        </a:defRPr>
                      </a:lvl8pPr>
                      <a:lvl9pPr marL="3657600" algn="l" defTabSz="914400" rtl="0" eaLnBrk="1" latinLnBrk="0" hangingPunct="1">
                        <a:defRPr sz="1800" kern="1200">
                          <a:solidFill>
                            <a:schemeClr val="dk1"/>
                          </a:solidFill>
                          <a:latin typeface="맑은 고딕"/>
                        </a:defRPr>
                      </a:lvl9pPr>
                    </a:lstStyle>
                    <a:p>
                      <a:pPr marL="360000" indent="-288000" algn="l" latinLnBrk="1">
                        <a:spcBef>
                          <a:spcPts val="300"/>
                        </a:spcBef>
                        <a:buFont typeface="Wingdings" pitchFamily="2" charset="2"/>
                        <a:buChar char="§"/>
                      </a:pPr>
                      <a:r>
                        <a:rPr lang="en-US" altLang="ko-KR" sz="2000" dirty="0">
                          <a:solidFill>
                            <a:schemeClr val="tx1"/>
                          </a:solidFill>
                          <a:latin typeface="+mn-ea"/>
                          <a:ea typeface="+mn-ea"/>
                        </a:rPr>
                        <a:t>Presence of symptoms</a:t>
                      </a:r>
                    </a:p>
                    <a:p>
                      <a:pPr marL="324000" indent="0" algn="l" latinLnBrk="1">
                        <a:spcBef>
                          <a:spcPts val="300"/>
                        </a:spcBef>
                        <a:buFont typeface="Wingdings" pitchFamily="2" charset="2"/>
                        <a:buNone/>
                      </a:pPr>
                      <a:r>
                        <a:rPr lang="en-US" altLang="ko-KR" sz="2000" dirty="0">
                          <a:solidFill>
                            <a:schemeClr val="tx1"/>
                          </a:solidFill>
                          <a:latin typeface="+mn-ea"/>
                          <a:ea typeface="+mn-ea"/>
                        </a:rPr>
                        <a:t>(exertional dyspnea, syncope, or angina)</a:t>
                      </a:r>
                      <a:endParaRPr lang="ko-KR" altLang="en-US" sz="2000" dirty="0">
                        <a:solidFill>
                          <a:schemeClr val="tx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1"/>
                  </a:ext>
                </a:extLst>
              </a:tr>
              <a:tr h="1330482">
                <a:tc>
                  <a:txBody>
                    <a:bodyPr/>
                    <a:lstStyle>
                      <a:lvl1pPr marL="0" algn="l" defTabSz="914400" rtl="0" eaLnBrk="1" latinLnBrk="0" hangingPunct="1">
                        <a:defRPr sz="1800" kern="1200">
                          <a:solidFill>
                            <a:schemeClr val="dk1"/>
                          </a:solidFill>
                          <a:latin typeface="맑은 고딕"/>
                        </a:defRPr>
                      </a:lvl1pPr>
                      <a:lvl2pPr marL="457200" algn="l" defTabSz="914400" rtl="0" eaLnBrk="1" latinLnBrk="0" hangingPunct="1">
                        <a:defRPr sz="1800" kern="1200">
                          <a:solidFill>
                            <a:schemeClr val="dk1"/>
                          </a:solidFill>
                          <a:latin typeface="맑은 고딕"/>
                        </a:defRPr>
                      </a:lvl2pPr>
                      <a:lvl3pPr marL="914400" algn="l" defTabSz="914400" rtl="0" eaLnBrk="1" latinLnBrk="0" hangingPunct="1">
                        <a:defRPr sz="1800" kern="1200">
                          <a:solidFill>
                            <a:schemeClr val="dk1"/>
                          </a:solidFill>
                          <a:latin typeface="맑은 고딕"/>
                        </a:defRPr>
                      </a:lvl3pPr>
                      <a:lvl4pPr marL="1371600" algn="l" defTabSz="914400" rtl="0" eaLnBrk="1" latinLnBrk="0" hangingPunct="1">
                        <a:defRPr sz="1800" kern="1200">
                          <a:solidFill>
                            <a:schemeClr val="dk1"/>
                          </a:solidFill>
                          <a:latin typeface="맑은 고딕"/>
                        </a:defRPr>
                      </a:lvl4pPr>
                      <a:lvl5pPr marL="1828800" algn="l" defTabSz="914400" rtl="0" eaLnBrk="1" latinLnBrk="0" hangingPunct="1">
                        <a:defRPr sz="1800" kern="1200">
                          <a:solidFill>
                            <a:schemeClr val="dk1"/>
                          </a:solidFill>
                          <a:latin typeface="맑은 고딕"/>
                        </a:defRPr>
                      </a:lvl5pPr>
                      <a:lvl6pPr marL="2286000" algn="l" defTabSz="914400" rtl="0" eaLnBrk="1" latinLnBrk="0" hangingPunct="1">
                        <a:defRPr sz="1800" kern="1200">
                          <a:solidFill>
                            <a:schemeClr val="dk1"/>
                          </a:solidFill>
                          <a:latin typeface="맑은 고딕"/>
                        </a:defRPr>
                      </a:lvl6pPr>
                      <a:lvl7pPr marL="2743200" algn="l" defTabSz="914400" rtl="0" eaLnBrk="1" latinLnBrk="0" hangingPunct="1">
                        <a:defRPr sz="1800" kern="1200">
                          <a:solidFill>
                            <a:schemeClr val="dk1"/>
                          </a:solidFill>
                          <a:latin typeface="맑은 고딕"/>
                        </a:defRPr>
                      </a:lvl7pPr>
                      <a:lvl8pPr marL="3200400" algn="l" defTabSz="914400" rtl="0" eaLnBrk="1" latinLnBrk="0" hangingPunct="1">
                        <a:defRPr sz="1800" kern="1200">
                          <a:solidFill>
                            <a:schemeClr val="dk1"/>
                          </a:solidFill>
                          <a:latin typeface="맑은 고딕"/>
                        </a:defRPr>
                      </a:lvl8pPr>
                      <a:lvl9pPr marL="3657600" algn="l" defTabSz="914400" rtl="0" eaLnBrk="1" latinLnBrk="0" hangingPunct="1">
                        <a:defRPr sz="1800" kern="1200">
                          <a:solidFill>
                            <a:schemeClr val="dk1"/>
                          </a:solidFill>
                          <a:latin typeface="맑은 고딕"/>
                        </a:defRPr>
                      </a:lvl9pPr>
                    </a:lstStyle>
                    <a:p>
                      <a:pPr marL="360000" indent="-288000" algn="l" latinLnBrk="1">
                        <a:lnSpc>
                          <a:spcPts val="2800"/>
                        </a:lnSpc>
                        <a:spcBef>
                          <a:spcPts val="600"/>
                        </a:spcBef>
                        <a:buFont typeface="Wingdings" pitchFamily="2" charset="2"/>
                        <a:buChar char="§"/>
                      </a:pPr>
                      <a:r>
                        <a:rPr lang="en-US" altLang="ko-KR" sz="2000" dirty="0">
                          <a:solidFill>
                            <a:schemeClr val="tx1"/>
                          </a:solidFill>
                          <a:latin typeface="+mn-ea"/>
                          <a:ea typeface="+mn-ea"/>
                        </a:rPr>
                        <a:t>Very severe AS (defined as AVA</a:t>
                      </a:r>
                      <a:r>
                        <a:rPr lang="en-US" altLang="ko-KR" sz="2000" dirty="0">
                          <a:solidFill>
                            <a:schemeClr val="tx1"/>
                          </a:solidFill>
                          <a:latin typeface="+mn-ea"/>
                          <a:ea typeface="+mn-ea"/>
                          <a:cs typeface="Times New Roman"/>
                        </a:rPr>
                        <a:t>≤</a:t>
                      </a:r>
                      <a:r>
                        <a:rPr lang="en-US" altLang="ko-KR" sz="2000" dirty="0">
                          <a:solidFill>
                            <a:schemeClr val="tx1"/>
                          </a:solidFill>
                          <a:latin typeface="+mn-ea"/>
                          <a:ea typeface="+mn-ea"/>
                        </a:rPr>
                        <a:t>0.75cm</a:t>
                      </a:r>
                      <a:r>
                        <a:rPr lang="en-US" altLang="ko-KR" sz="2000" baseline="30000" dirty="0">
                          <a:solidFill>
                            <a:schemeClr val="tx1"/>
                          </a:solidFill>
                          <a:latin typeface="+mn-ea"/>
                          <a:ea typeface="+mn-ea"/>
                        </a:rPr>
                        <a:t>2</a:t>
                      </a:r>
                      <a:r>
                        <a:rPr lang="en-US" altLang="ko-KR" sz="2000" dirty="0">
                          <a:solidFill>
                            <a:schemeClr val="tx1"/>
                          </a:solidFill>
                          <a:latin typeface="+mn-ea"/>
                          <a:ea typeface="+mn-ea"/>
                        </a:rPr>
                        <a:t> with peak aortic jet velocity ≥4.5m/s or mean trans-aortic gradient ≥50mmHg)</a:t>
                      </a:r>
                    </a:p>
                  </a:txBody>
                  <a:tcPr marT="72000" marB="720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맑은 고딕"/>
                        </a:defRPr>
                      </a:lvl1pPr>
                      <a:lvl2pPr marL="457200" algn="l" defTabSz="914400" rtl="0" eaLnBrk="1" latinLnBrk="0" hangingPunct="1">
                        <a:defRPr sz="1800" kern="1200">
                          <a:solidFill>
                            <a:schemeClr val="dk1"/>
                          </a:solidFill>
                          <a:latin typeface="맑은 고딕"/>
                        </a:defRPr>
                      </a:lvl2pPr>
                      <a:lvl3pPr marL="914400" algn="l" defTabSz="914400" rtl="0" eaLnBrk="1" latinLnBrk="0" hangingPunct="1">
                        <a:defRPr sz="1800" kern="1200">
                          <a:solidFill>
                            <a:schemeClr val="dk1"/>
                          </a:solidFill>
                          <a:latin typeface="맑은 고딕"/>
                        </a:defRPr>
                      </a:lvl3pPr>
                      <a:lvl4pPr marL="1371600" algn="l" defTabSz="914400" rtl="0" eaLnBrk="1" latinLnBrk="0" hangingPunct="1">
                        <a:defRPr sz="1800" kern="1200">
                          <a:solidFill>
                            <a:schemeClr val="dk1"/>
                          </a:solidFill>
                          <a:latin typeface="맑은 고딕"/>
                        </a:defRPr>
                      </a:lvl4pPr>
                      <a:lvl5pPr marL="1828800" algn="l" defTabSz="914400" rtl="0" eaLnBrk="1" latinLnBrk="0" hangingPunct="1">
                        <a:defRPr sz="1800" kern="1200">
                          <a:solidFill>
                            <a:schemeClr val="dk1"/>
                          </a:solidFill>
                          <a:latin typeface="맑은 고딕"/>
                        </a:defRPr>
                      </a:lvl5pPr>
                      <a:lvl6pPr marL="2286000" algn="l" defTabSz="914400" rtl="0" eaLnBrk="1" latinLnBrk="0" hangingPunct="1">
                        <a:defRPr sz="1800" kern="1200">
                          <a:solidFill>
                            <a:schemeClr val="dk1"/>
                          </a:solidFill>
                          <a:latin typeface="맑은 고딕"/>
                        </a:defRPr>
                      </a:lvl6pPr>
                      <a:lvl7pPr marL="2743200" algn="l" defTabSz="914400" rtl="0" eaLnBrk="1" latinLnBrk="0" hangingPunct="1">
                        <a:defRPr sz="1800" kern="1200">
                          <a:solidFill>
                            <a:schemeClr val="dk1"/>
                          </a:solidFill>
                          <a:latin typeface="맑은 고딕"/>
                        </a:defRPr>
                      </a:lvl7pPr>
                      <a:lvl8pPr marL="3200400" algn="l" defTabSz="914400" rtl="0" eaLnBrk="1" latinLnBrk="0" hangingPunct="1">
                        <a:defRPr sz="1800" kern="1200">
                          <a:solidFill>
                            <a:schemeClr val="dk1"/>
                          </a:solidFill>
                          <a:latin typeface="맑은 고딕"/>
                        </a:defRPr>
                      </a:lvl8pPr>
                      <a:lvl9pPr marL="3657600" algn="l" defTabSz="914400" rtl="0" eaLnBrk="1" latinLnBrk="0" hangingPunct="1">
                        <a:defRPr sz="1800" kern="1200">
                          <a:solidFill>
                            <a:schemeClr val="dk1"/>
                          </a:solidFill>
                          <a:latin typeface="맑은 고딕"/>
                        </a:defRPr>
                      </a:lvl9pPr>
                    </a:lstStyle>
                    <a:p>
                      <a:pPr marL="360000" marR="0" indent="-288000" algn="l" defTabSz="914400" rtl="0" eaLnBrk="1" fontAlgn="auto" latinLnBrk="1" hangingPunct="1">
                        <a:lnSpc>
                          <a:spcPct val="100000"/>
                        </a:lnSpc>
                        <a:spcBef>
                          <a:spcPts val="600"/>
                        </a:spcBef>
                        <a:spcAft>
                          <a:spcPts val="0"/>
                        </a:spcAft>
                        <a:buClrTx/>
                        <a:buSzTx/>
                        <a:buFont typeface="Wingdings" pitchFamily="2" charset="2"/>
                        <a:buChar char="§"/>
                        <a:tabLst/>
                        <a:defRPr/>
                      </a:pPr>
                      <a:r>
                        <a:rPr lang="en-US" altLang="ko-KR" sz="2000" dirty="0">
                          <a:solidFill>
                            <a:schemeClr val="tx1"/>
                          </a:solidFill>
                          <a:latin typeface="+mn-ea"/>
                          <a:ea typeface="+mn-ea"/>
                        </a:rPr>
                        <a:t>LV ejection fraction &lt;50%</a:t>
                      </a:r>
                    </a:p>
                    <a:p>
                      <a:pPr marL="360000" marR="0" indent="-288000" algn="l" defTabSz="914400" rtl="0" eaLnBrk="1" fontAlgn="auto" latinLnBrk="1" hangingPunct="1">
                        <a:lnSpc>
                          <a:spcPct val="100000"/>
                        </a:lnSpc>
                        <a:spcBef>
                          <a:spcPts val="600"/>
                        </a:spcBef>
                        <a:spcAft>
                          <a:spcPts val="0"/>
                        </a:spcAft>
                        <a:buClrTx/>
                        <a:buSzTx/>
                        <a:buFont typeface="Wingdings" pitchFamily="2" charset="2"/>
                        <a:buChar char="§"/>
                        <a:tabLst/>
                        <a:defRPr/>
                      </a:pPr>
                      <a:r>
                        <a:rPr lang="en-US" altLang="ko-KR" sz="2000" dirty="0">
                          <a:solidFill>
                            <a:schemeClr val="tx1"/>
                          </a:solidFill>
                          <a:latin typeface="+mn-ea"/>
                          <a:ea typeface="+mn-ea"/>
                        </a:rPr>
                        <a:t>Significant aortic regurgitation</a:t>
                      </a:r>
                    </a:p>
                    <a:p>
                      <a:pPr marL="360000" marR="0" indent="-288000" algn="l" defTabSz="914400" rtl="0" eaLnBrk="1" fontAlgn="auto" latinLnBrk="1" hangingPunct="1">
                        <a:lnSpc>
                          <a:spcPct val="100000"/>
                        </a:lnSpc>
                        <a:spcBef>
                          <a:spcPts val="600"/>
                        </a:spcBef>
                        <a:spcAft>
                          <a:spcPts val="0"/>
                        </a:spcAft>
                        <a:buClrTx/>
                        <a:buSzTx/>
                        <a:buFont typeface="Wingdings" pitchFamily="2" charset="2"/>
                        <a:buChar char="§"/>
                        <a:tabLst/>
                        <a:defRPr/>
                      </a:pPr>
                      <a:r>
                        <a:rPr lang="en-US" altLang="ko-KR" sz="2000" dirty="0">
                          <a:solidFill>
                            <a:schemeClr val="tx1"/>
                          </a:solidFill>
                          <a:latin typeface="+mn-ea"/>
                          <a:ea typeface="+mn-ea"/>
                        </a:rPr>
                        <a:t>Significant mitral valve disease</a:t>
                      </a:r>
                      <a:endParaRPr lang="ko-KR" altLang="en-US" sz="2000" dirty="0">
                        <a:solidFill>
                          <a:schemeClr val="tx1"/>
                        </a:solidFill>
                        <a:latin typeface="+mn-ea"/>
                        <a:ea typeface="+mn-ea"/>
                      </a:endParaRPr>
                    </a:p>
                  </a:txBody>
                  <a:tcPr marT="72000" marB="720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523578">
                <a:tc>
                  <a:txBody>
                    <a:bodyPr/>
                    <a:lstStyle/>
                    <a:p>
                      <a:pPr marL="360000" indent="-288000" algn="l" latinLnBrk="1">
                        <a:spcBef>
                          <a:spcPts val="0"/>
                        </a:spcBef>
                        <a:buFont typeface="Wingdings" pitchFamily="2" charset="2"/>
                        <a:buChar char="§"/>
                      </a:pPr>
                      <a:r>
                        <a:rPr lang="en-US" altLang="ko-KR" sz="2000" dirty="0">
                          <a:solidFill>
                            <a:schemeClr val="tx1"/>
                          </a:solidFill>
                          <a:latin typeface="+mn-ea"/>
                          <a:ea typeface="+mn-ea"/>
                        </a:rPr>
                        <a:t>Candidates</a:t>
                      </a:r>
                      <a:r>
                        <a:rPr lang="en-US" altLang="ko-KR" sz="2000" baseline="0" dirty="0">
                          <a:solidFill>
                            <a:schemeClr val="tx1"/>
                          </a:solidFill>
                          <a:latin typeface="+mn-ea"/>
                          <a:ea typeface="+mn-ea"/>
                        </a:rPr>
                        <a:t> for early surgery</a:t>
                      </a:r>
                      <a:endParaRPr lang="en-US" altLang="ko-KR" sz="2000" dirty="0">
                        <a:solidFill>
                          <a:schemeClr val="tx1"/>
                        </a:solidFill>
                        <a:latin typeface="+mn-ea"/>
                        <a:ea typeface="+mn-ea"/>
                      </a:endParaRPr>
                    </a:p>
                  </a:txBody>
                  <a:tcPr marT="72000" marB="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BF7"/>
                    </a:solidFill>
                  </a:tcPr>
                </a:tc>
                <a:tc>
                  <a:txBody>
                    <a:bodyPr/>
                    <a:lstStyle/>
                    <a:p>
                      <a:pPr marL="360000" indent="-288000" algn="l" latinLnBrk="1">
                        <a:spcBef>
                          <a:spcPts val="0"/>
                        </a:spcBef>
                        <a:buFont typeface="Wingdings" pitchFamily="2" charset="2"/>
                        <a:buChar char="§"/>
                      </a:pPr>
                      <a:r>
                        <a:rPr lang="en-US" altLang="ko-KR" sz="2000" dirty="0">
                          <a:solidFill>
                            <a:schemeClr val="tx1"/>
                          </a:solidFill>
                          <a:latin typeface="+mn-ea"/>
                          <a:ea typeface="+mn-ea"/>
                        </a:rPr>
                        <a:t>Previous cardiac surgery</a:t>
                      </a:r>
                      <a:endParaRPr lang="ko-KR" altLang="en-US" sz="2000" dirty="0">
                        <a:solidFill>
                          <a:schemeClr val="tx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BF7"/>
                    </a:solidFill>
                  </a:tcPr>
                </a:tc>
                <a:extLst>
                  <a:ext uri="{0D108BD9-81ED-4DB2-BD59-A6C34878D82A}">
                    <a16:rowId xmlns:a16="http://schemas.microsoft.com/office/drawing/2014/main" val="10003"/>
                  </a:ext>
                </a:extLst>
              </a:tr>
              <a:tr h="523578">
                <a:tc>
                  <a:txBody>
                    <a:bodyPr/>
                    <a:lstStyle/>
                    <a:p>
                      <a:pPr marL="360000" indent="-288000" algn="l" latinLnBrk="1">
                        <a:spcBef>
                          <a:spcPts val="0"/>
                        </a:spcBef>
                        <a:buFont typeface="Wingdings" pitchFamily="2" charset="2"/>
                        <a:buChar char="§"/>
                      </a:pPr>
                      <a:r>
                        <a:rPr lang="en-US" altLang="ko-KR" sz="2000" dirty="0">
                          <a:solidFill>
                            <a:schemeClr val="tx1"/>
                          </a:solidFill>
                          <a:latin typeface="+mn-ea"/>
                          <a:ea typeface="+mn-ea"/>
                        </a:rPr>
                        <a:t>Informed consent</a:t>
                      </a:r>
                    </a:p>
                  </a:txBody>
                  <a:tcPr marT="72000" marB="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360000" indent="-288000" algn="l" latinLnBrk="1">
                        <a:spcBef>
                          <a:spcPts val="0"/>
                        </a:spcBef>
                        <a:buFont typeface="Wingdings" pitchFamily="2" charset="2"/>
                        <a:buChar char="§"/>
                      </a:pPr>
                      <a:r>
                        <a:rPr lang="en-US" altLang="ko-KR" sz="2000" dirty="0">
                          <a:solidFill>
                            <a:schemeClr val="tx1"/>
                          </a:solidFill>
                          <a:latin typeface="+mn-ea"/>
                          <a:ea typeface="+mn-ea"/>
                        </a:rPr>
                        <a:t>Positive</a:t>
                      </a:r>
                      <a:r>
                        <a:rPr lang="en-US" altLang="ko-KR" sz="2000" baseline="0" dirty="0">
                          <a:solidFill>
                            <a:schemeClr val="tx1"/>
                          </a:solidFill>
                          <a:latin typeface="+mn-ea"/>
                          <a:ea typeface="+mn-ea"/>
                        </a:rPr>
                        <a:t> exercise test</a:t>
                      </a:r>
                      <a:endParaRPr lang="ko-KR" altLang="en-US" sz="2000" dirty="0">
                        <a:solidFill>
                          <a:schemeClr val="tx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4"/>
                  </a:ext>
                </a:extLst>
              </a:tr>
            </a:tbl>
          </a:graphicData>
        </a:graphic>
      </p:graphicFrame>
      <p:sp>
        <p:nvSpPr>
          <p:cNvPr id="9" name="직사각형 8"/>
          <p:cNvSpPr/>
          <p:nvPr/>
        </p:nvSpPr>
        <p:spPr>
          <a:xfrm>
            <a:off x="4416305" y="6356447"/>
            <a:ext cx="3621504" cy="400110"/>
          </a:xfrm>
          <a:prstGeom prst="rect">
            <a:avLst/>
          </a:prstGeom>
        </p:spPr>
        <p:txBody>
          <a:bodyPr wrap="none">
            <a:spAutoFit/>
          </a:bodyPr>
          <a:lstStyle/>
          <a:p>
            <a:r>
              <a:rPr lang="en-US" altLang="ko-KR" sz="2000" i="1" kern="0" dirty="0">
                <a:solidFill>
                  <a:srgbClr val="000000"/>
                </a:solidFill>
                <a:latin typeface="Times New Roman"/>
                <a:ea typeface="굴림"/>
              </a:rPr>
              <a:t>Clinicaltrials.gov NCT01161732</a:t>
            </a:r>
            <a:endParaRPr lang="ko-KR" altLang="en-US" sz="2000" i="1" dirty="0"/>
          </a:p>
        </p:txBody>
      </p:sp>
    </p:spTree>
    <p:extLst>
      <p:ext uri="{BB962C8B-B14F-4D97-AF65-F5344CB8AC3E}">
        <p14:creationId xmlns:p14="http://schemas.microsoft.com/office/powerpoint/2010/main" val="112370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14">
            <a:extLst>
              <a:ext uri="{FF2B5EF4-FFF2-40B4-BE49-F238E27FC236}">
                <a16:creationId xmlns:a16="http://schemas.microsoft.com/office/drawing/2014/main" id="{8DD280B7-C40C-3942-9E41-9011655C02F4}"/>
              </a:ext>
            </a:extLst>
          </p:cNvPr>
          <p:cNvSpPr/>
          <p:nvPr/>
        </p:nvSpPr>
        <p:spPr>
          <a:xfrm>
            <a:off x="-6351" y="575112"/>
            <a:ext cx="6189963" cy="6282888"/>
          </a:xfrm>
          <a:custGeom>
            <a:avLst/>
            <a:gdLst>
              <a:gd name="connsiteX0" fmla="*/ 0 w 4219200"/>
              <a:gd name="connsiteY0" fmla="*/ 4112443 h 4112443"/>
              <a:gd name="connsiteX1" fmla="*/ 2109600 w 4219200"/>
              <a:gd name="connsiteY1" fmla="*/ 0 h 4112443"/>
              <a:gd name="connsiteX2" fmla="*/ 4219200 w 4219200"/>
              <a:gd name="connsiteY2" fmla="*/ 4112443 h 4112443"/>
              <a:gd name="connsiteX3" fmla="*/ 0 w 4219200"/>
              <a:gd name="connsiteY3" fmla="*/ 4112443 h 4112443"/>
              <a:gd name="connsiteX0" fmla="*/ 446400 w 4665600"/>
              <a:gd name="connsiteY0" fmla="*/ 4710043 h 4710043"/>
              <a:gd name="connsiteX1" fmla="*/ 0 w 4665600"/>
              <a:gd name="connsiteY1" fmla="*/ 0 h 4710043"/>
              <a:gd name="connsiteX2" fmla="*/ 4665600 w 4665600"/>
              <a:gd name="connsiteY2" fmla="*/ 4710043 h 4710043"/>
              <a:gd name="connsiteX3" fmla="*/ 446400 w 4665600"/>
              <a:gd name="connsiteY3" fmla="*/ 4710043 h 4710043"/>
              <a:gd name="connsiteX0" fmla="*/ 7200 w 4665600"/>
              <a:gd name="connsiteY0" fmla="*/ 5826043 h 5826043"/>
              <a:gd name="connsiteX1" fmla="*/ 0 w 4665600"/>
              <a:gd name="connsiteY1" fmla="*/ 0 h 5826043"/>
              <a:gd name="connsiteX2" fmla="*/ 4665600 w 4665600"/>
              <a:gd name="connsiteY2" fmla="*/ 4710043 h 5826043"/>
              <a:gd name="connsiteX3" fmla="*/ 7200 w 4665600"/>
              <a:gd name="connsiteY3" fmla="*/ 5826043 h 5826043"/>
              <a:gd name="connsiteX0" fmla="*/ 7200 w 5724000"/>
              <a:gd name="connsiteY0" fmla="*/ 5826043 h 5826043"/>
              <a:gd name="connsiteX1" fmla="*/ 0 w 5724000"/>
              <a:gd name="connsiteY1" fmla="*/ 0 h 5826043"/>
              <a:gd name="connsiteX2" fmla="*/ 5724000 w 5724000"/>
              <a:gd name="connsiteY2" fmla="*/ 5818843 h 5826043"/>
              <a:gd name="connsiteX3" fmla="*/ 7200 w 5724000"/>
              <a:gd name="connsiteY3" fmla="*/ 5826043 h 5826043"/>
              <a:gd name="connsiteX0" fmla="*/ 7200 w 5739875"/>
              <a:gd name="connsiteY0" fmla="*/ 5826043 h 5826043"/>
              <a:gd name="connsiteX1" fmla="*/ 0 w 5739875"/>
              <a:gd name="connsiteY1" fmla="*/ 0 h 5826043"/>
              <a:gd name="connsiteX2" fmla="*/ 5739875 w 5739875"/>
              <a:gd name="connsiteY2" fmla="*/ 5822018 h 5826043"/>
              <a:gd name="connsiteX3" fmla="*/ 7200 w 5739875"/>
              <a:gd name="connsiteY3" fmla="*/ 5826043 h 5826043"/>
            </a:gdLst>
            <a:ahLst/>
            <a:cxnLst>
              <a:cxn ang="0">
                <a:pos x="connsiteX0" y="connsiteY0"/>
              </a:cxn>
              <a:cxn ang="0">
                <a:pos x="connsiteX1" y="connsiteY1"/>
              </a:cxn>
              <a:cxn ang="0">
                <a:pos x="connsiteX2" y="connsiteY2"/>
              </a:cxn>
              <a:cxn ang="0">
                <a:pos x="connsiteX3" y="connsiteY3"/>
              </a:cxn>
            </a:cxnLst>
            <a:rect l="l" t="t" r="r" b="b"/>
            <a:pathLst>
              <a:path w="5739875" h="5826043">
                <a:moveTo>
                  <a:pt x="7200" y="5826043"/>
                </a:moveTo>
                <a:lnTo>
                  <a:pt x="0" y="0"/>
                </a:lnTo>
                <a:lnTo>
                  <a:pt x="5739875" y="5822018"/>
                </a:lnTo>
                <a:lnTo>
                  <a:pt x="7200" y="5826043"/>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직사각형 1"/>
          <p:cNvSpPr/>
          <p:nvPr/>
        </p:nvSpPr>
        <p:spPr>
          <a:xfrm>
            <a:off x="540000" y="1163642"/>
            <a:ext cx="10953750" cy="4729500"/>
          </a:xfrm>
          <a:prstGeom prst="rect">
            <a:avLst/>
          </a:prstGeom>
        </p:spPr>
        <p:txBody>
          <a:bodyPr wrap="square" lIns="72000" rIns="72000">
            <a:spAutoFit/>
          </a:bodyPr>
          <a:lstStyle/>
          <a:p>
            <a:pPr marL="342900" indent="-342900" algn="just" eaLnBrk="0" fontAlgn="base" latinLnBrk="1" hangingPunct="0">
              <a:spcBef>
                <a:spcPts val="1000"/>
              </a:spcBef>
              <a:spcAft>
                <a:spcPct val="0"/>
              </a:spcAft>
              <a:buClr>
                <a:srgbClr val="0061B2"/>
              </a:buClr>
              <a:buFont typeface="Wingdings" pitchFamily="2" charset="2"/>
              <a:buChar char="§"/>
            </a:pPr>
            <a:r>
              <a:rPr kumimoji="1" lang="en-US" altLang="ko-KR" sz="2800" kern="0" dirty="0">
                <a:solidFill>
                  <a:prstClr val="black"/>
                </a:solidFill>
                <a:latin typeface="맑은 고딕"/>
                <a:cs typeface="Arial" pitchFamily="34" charset="0"/>
              </a:rPr>
              <a:t>Patients were randomly assigned on a 1:1 basis to early surgery or conventional treatment using a Web-based interactive response system </a:t>
            </a:r>
          </a:p>
          <a:p>
            <a:pPr marL="342900" indent="-342900" algn="just" eaLnBrk="0" fontAlgn="base" latinLnBrk="1" hangingPunct="0">
              <a:spcBef>
                <a:spcPts val="1000"/>
              </a:spcBef>
              <a:spcAft>
                <a:spcPct val="0"/>
              </a:spcAft>
              <a:buClr>
                <a:srgbClr val="0061B2"/>
              </a:buClr>
              <a:buFont typeface="Wingdings" pitchFamily="2" charset="2"/>
              <a:buChar char="§"/>
            </a:pPr>
            <a:endParaRPr kumimoji="1" lang="en-US" altLang="ko-KR" sz="800" kern="0" dirty="0">
              <a:solidFill>
                <a:prstClr val="black"/>
              </a:solidFill>
              <a:latin typeface="맑은 고딕"/>
              <a:cs typeface="Arial" pitchFamily="34" charset="0"/>
            </a:endParaRPr>
          </a:p>
          <a:p>
            <a:pPr marL="342900" indent="-342900" algn="just" eaLnBrk="0" fontAlgn="base" latinLnBrk="1" hangingPunct="0">
              <a:spcBef>
                <a:spcPts val="1000"/>
              </a:spcBef>
              <a:spcAft>
                <a:spcPct val="0"/>
              </a:spcAft>
              <a:buClr>
                <a:srgbClr val="0061B2"/>
              </a:buClr>
              <a:buFont typeface="Wingdings" pitchFamily="2" charset="2"/>
              <a:buChar char="§"/>
            </a:pPr>
            <a:r>
              <a:rPr kumimoji="1" lang="en-US" altLang="ko-KR" sz="2800" b="1" kern="0" dirty="0">
                <a:solidFill>
                  <a:prstClr val="black"/>
                </a:solidFill>
                <a:latin typeface="맑은 고딕"/>
                <a:cs typeface="Arial" pitchFamily="34" charset="0"/>
              </a:rPr>
              <a:t>In the early surgery group</a:t>
            </a:r>
            <a:r>
              <a:rPr kumimoji="1" lang="en-US" altLang="ko-KR" sz="2800" kern="0" dirty="0">
                <a:solidFill>
                  <a:prstClr val="black"/>
                </a:solidFill>
                <a:latin typeface="맑은 고딕"/>
                <a:cs typeface="Arial" pitchFamily="34" charset="0"/>
              </a:rPr>
              <a:t>, AVR should be performed within 2 months of randomization</a:t>
            </a:r>
          </a:p>
          <a:p>
            <a:pPr marL="342900" indent="-342900" algn="just" eaLnBrk="0" fontAlgn="base" latinLnBrk="1" hangingPunct="0">
              <a:spcBef>
                <a:spcPts val="1000"/>
              </a:spcBef>
              <a:spcAft>
                <a:spcPct val="0"/>
              </a:spcAft>
              <a:buClr>
                <a:srgbClr val="0061B2"/>
              </a:buClr>
              <a:buFont typeface="Wingdings" pitchFamily="2" charset="2"/>
              <a:buChar char="§"/>
            </a:pPr>
            <a:endParaRPr kumimoji="1" lang="en-US" altLang="ko-KR" sz="800" kern="0" dirty="0">
              <a:solidFill>
                <a:prstClr val="black"/>
              </a:solidFill>
              <a:latin typeface="맑은 고딕"/>
              <a:cs typeface="Arial" pitchFamily="34" charset="0"/>
            </a:endParaRPr>
          </a:p>
          <a:p>
            <a:pPr marL="342900" indent="-342900" algn="just" eaLnBrk="0" fontAlgn="base" latinLnBrk="1" hangingPunct="0">
              <a:spcBef>
                <a:spcPts val="1000"/>
              </a:spcBef>
              <a:spcAft>
                <a:spcPct val="0"/>
              </a:spcAft>
              <a:buClr>
                <a:srgbClr val="0061B2"/>
              </a:buClr>
              <a:buFont typeface="Wingdings" pitchFamily="2" charset="2"/>
              <a:buChar char="§"/>
            </a:pPr>
            <a:r>
              <a:rPr kumimoji="1" lang="en-US" altLang="ko-KR" sz="2800" b="1" kern="0" dirty="0">
                <a:solidFill>
                  <a:prstClr val="black"/>
                </a:solidFill>
                <a:latin typeface="맑은 고딕"/>
                <a:cs typeface="Arial" pitchFamily="34" charset="0"/>
              </a:rPr>
              <a:t>Patients in the conventional treatment group</a:t>
            </a:r>
            <a:r>
              <a:rPr kumimoji="1" lang="en-US" altLang="ko-KR" sz="2800" kern="0" dirty="0">
                <a:solidFill>
                  <a:prstClr val="black"/>
                </a:solidFill>
                <a:latin typeface="맑은 고딕"/>
                <a:cs typeface="Arial" pitchFamily="34" charset="0"/>
              </a:rPr>
              <a:t> were treated according to the current guidelines and referred for AVR if they became symptomatic, LV EF &lt; 0.50 or an increase in peak aortic velocity &gt; 0.5 m/s per year</a:t>
            </a:r>
          </a:p>
        </p:txBody>
      </p:sp>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3"/>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Method: Study Procedures</a:t>
            </a:r>
          </a:p>
        </p:txBody>
      </p:sp>
    </p:spTree>
    <p:extLst>
      <p:ext uri="{BB962C8B-B14F-4D97-AF65-F5344CB8AC3E}">
        <p14:creationId xmlns:p14="http://schemas.microsoft.com/office/powerpoint/2010/main" val="223125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14">
            <a:extLst>
              <a:ext uri="{FF2B5EF4-FFF2-40B4-BE49-F238E27FC236}">
                <a16:creationId xmlns:a16="http://schemas.microsoft.com/office/drawing/2014/main" id="{8DD280B7-C40C-3942-9E41-9011655C02F4}"/>
              </a:ext>
            </a:extLst>
          </p:cNvPr>
          <p:cNvSpPr/>
          <p:nvPr/>
        </p:nvSpPr>
        <p:spPr>
          <a:xfrm>
            <a:off x="-6351" y="575112"/>
            <a:ext cx="6189963" cy="6282888"/>
          </a:xfrm>
          <a:custGeom>
            <a:avLst/>
            <a:gdLst>
              <a:gd name="connsiteX0" fmla="*/ 0 w 4219200"/>
              <a:gd name="connsiteY0" fmla="*/ 4112443 h 4112443"/>
              <a:gd name="connsiteX1" fmla="*/ 2109600 w 4219200"/>
              <a:gd name="connsiteY1" fmla="*/ 0 h 4112443"/>
              <a:gd name="connsiteX2" fmla="*/ 4219200 w 4219200"/>
              <a:gd name="connsiteY2" fmla="*/ 4112443 h 4112443"/>
              <a:gd name="connsiteX3" fmla="*/ 0 w 4219200"/>
              <a:gd name="connsiteY3" fmla="*/ 4112443 h 4112443"/>
              <a:gd name="connsiteX0" fmla="*/ 446400 w 4665600"/>
              <a:gd name="connsiteY0" fmla="*/ 4710043 h 4710043"/>
              <a:gd name="connsiteX1" fmla="*/ 0 w 4665600"/>
              <a:gd name="connsiteY1" fmla="*/ 0 h 4710043"/>
              <a:gd name="connsiteX2" fmla="*/ 4665600 w 4665600"/>
              <a:gd name="connsiteY2" fmla="*/ 4710043 h 4710043"/>
              <a:gd name="connsiteX3" fmla="*/ 446400 w 4665600"/>
              <a:gd name="connsiteY3" fmla="*/ 4710043 h 4710043"/>
              <a:gd name="connsiteX0" fmla="*/ 7200 w 4665600"/>
              <a:gd name="connsiteY0" fmla="*/ 5826043 h 5826043"/>
              <a:gd name="connsiteX1" fmla="*/ 0 w 4665600"/>
              <a:gd name="connsiteY1" fmla="*/ 0 h 5826043"/>
              <a:gd name="connsiteX2" fmla="*/ 4665600 w 4665600"/>
              <a:gd name="connsiteY2" fmla="*/ 4710043 h 5826043"/>
              <a:gd name="connsiteX3" fmla="*/ 7200 w 4665600"/>
              <a:gd name="connsiteY3" fmla="*/ 5826043 h 5826043"/>
              <a:gd name="connsiteX0" fmla="*/ 7200 w 5724000"/>
              <a:gd name="connsiteY0" fmla="*/ 5826043 h 5826043"/>
              <a:gd name="connsiteX1" fmla="*/ 0 w 5724000"/>
              <a:gd name="connsiteY1" fmla="*/ 0 h 5826043"/>
              <a:gd name="connsiteX2" fmla="*/ 5724000 w 5724000"/>
              <a:gd name="connsiteY2" fmla="*/ 5818843 h 5826043"/>
              <a:gd name="connsiteX3" fmla="*/ 7200 w 5724000"/>
              <a:gd name="connsiteY3" fmla="*/ 5826043 h 5826043"/>
              <a:gd name="connsiteX0" fmla="*/ 7200 w 5739875"/>
              <a:gd name="connsiteY0" fmla="*/ 5826043 h 5826043"/>
              <a:gd name="connsiteX1" fmla="*/ 0 w 5739875"/>
              <a:gd name="connsiteY1" fmla="*/ 0 h 5826043"/>
              <a:gd name="connsiteX2" fmla="*/ 5739875 w 5739875"/>
              <a:gd name="connsiteY2" fmla="*/ 5822018 h 5826043"/>
              <a:gd name="connsiteX3" fmla="*/ 7200 w 5739875"/>
              <a:gd name="connsiteY3" fmla="*/ 5826043 h 5826043"/>
            </a:gdLst>
            <a:ahLst/>
            <a:cxnLst>
              <a:cxn ang="0">
                <a:pos x="connsiteX0" y="connsiteY0"/>
              </a:cxn>
              <a:cxn ang="0">
                <a:pos x="connsiteX1" y="connsiteY1"/>
              </a:cxn>
              <a:cxn ang="0">
                <a:pos x="connsiteX2" y="connsiteY2"/>
              </a:cxn>
              <a:cxn ang="0">
                <a:pos x="connsiteX3" y="connsiteY3"/>
              </a:cxn>
            </a:cxnLst>
            <a:rect l="l" t="t" r="r" b="b"/>
            <a:pathLst>
              <a:path w="5739875" h="5826043">
                <a:moveTo>
                  <a:pt x="7200" y="5826043"/>
                </a:moveTo>
                <a:lnTo>
                  <a:pt x="0" y="0"/>
                </a:lnTo>
                <a:lnTo>
                  <a:pt x="5739875" y="5822018"/>
                </a:lnTo>
                <a:lnTo>
                  <a:pt x="7200" y="5826043"/>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직사각형 1"/>
          <p:cNvSpPr/>
          <p:nvPr/>
        </p:nvSpPr>
        <p:spPr>
          <a:xfrm>
            <a:off x="719999" y="972000"/>
            <a:ext cx="10719525" cy="954107"/>
          </a:xfrm>
          <a:prstGeom prst="rect">
            <a:avLst/>
          </a:prstGeom>
        </p:spPr>
        <p:txBody>
          <a:bodyPr wrap="square" lIns="72000" rIns="72000">
            <a:spAutoFit/>
          </a:bodyPr>
          <a:lstStyle/>
          <a:p>
            <a:pPr algn="ctr" eaLnBrk="0" fontAlgn="base" latinLnBrk="1" hangingPunct="0">
              <a:spcAft>
                <a:spcPct val="0"/>
              </a:spcAft>
            </a:pPr>
            <a:r>
              <a:rPr kumimoji="1" lang="en-US" altLang="ko-KR" sz="2800" b="1" kern="0" dirty="0">
                <a:latin typeface="맑은 고딕"/>
                <a:cs typeface="Arial" pitchFamily="34" charset="0"/>
              </a:rPr>
              <a:t>Hypothesis</a:t>
            </a:r>
            <a:r>
              <a:rPr kumimoji="1" lang="en-US" altLang="ko-KR" sz="2800" kern="0" dirty="0">
                <a:solidFill>
                  <a:prstClr val="black"/>
                </a:solidFill>
                <a:latin typeface="맑은 고딕"/>
                <a:cs typeface="Arial" pitchFamily="34" charset="0"/>
              </a:rPr>
              <a:t> Early surgery would reduce the risk of cardiovascular</a:t>
            </a:r>
          </a:p>
          <a:p>
            <a:pPr algn="ctr" eaLnBrk="0" fontAlgn="base" latinLnBrk="1" hangingPunct="0">
              <a:spcAft>
                <a:spcPct val="0"/>
              </a:spcAft>
            </a:pPr>
            <a:r>
              <a:rPr kumimoji="1" lang="en-US" altLang="ko-KR" sz="2800" kern="0" dirty="0">
                <a:solidFill>
                  <a:prstClr val="black"/>
                </a:solidFill>
                <a:latin typeface="맑은 고딕"/>
                <a:cs typeface="Arial" pitchFamily="34" charset="0"/>
              </a:rPr>
              <a:t>mortality as compared with conservative management</a:t>
            </a:r>
          </a:p>
        </p:txBody>
      </p:sp>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3"/>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Method: Endpoints</a:t>
            </a:r>
          </a:p>
        </p:txBody>
      </p:sp>
      <p:graphicFrame>
        <p:nvGraphicFramePr>
          <p:cNvPr id="7" name="표 6"/>
          <p:cNvGraphicFramePr>
            <a:graphicFrameLocks noGrp="1"/>
          </p:cNvGraphicFramePr>
          <p:nvPr>
            <p:extLst>
              <p:ext uri="{D42A27DB-BD31-4B8C-83A1-F6EECF244321}">
                <p14:modId xmlns:p14="http://schemas.microsoft.com/office/powerpoint/2010/main" val="1032343026"/>
              </p:ext>
            </p:extLst>
          </p:nvPr>
        </p:nvGraphicFramePr>
        <p:xfrm>
          <a:off x="505838" y="2052000"/>
          <a:ext cx="11108988" cy="4208025"/>
        </p:xfrm>
        <a:graphic>
          <a:graphicData uri="http://schemas.openxmlformats.org/drawingml/2006/table">
            <a:tbl>
              <a:tblPr firstRow="1" bandRow="1"/>
              <a:tblGrid>
                <a:gridCol w="5383771">
                  <a:extLst>
                    <a:ext uri="{9D8B030D-6E8A-4147-A177-3AD203B41FA5}">
                      <a16:colId xmlns:a16="http://schemas.microsoft.com/office/drawing/2014/main" val="20000"/>
                    </a:ext>
                  </a:extLst>
                </a:gridCol>
                <a:gridCol w="5725217">
                  <a:extLst>
                    <a:ext uri="{9D8B030D-6E8A-4147-A177-3AD203B41FA5}">
                      <a16:colId xmlns:a16="http://schemas.microsoft.com/office/drawing/2014/main" val="20001"/>
                    </a:ext>
                  </a:extLst>
                </a:gridCol>
              </a:tblGrid>
              <a:tr h="615375">
                <a:tc>
                  <a:txBody>
                    <a:bodyPr/>
                    <a:lstStyle>
                      <a:lvl1pPr marL="0" algn="l" defTabSz="914400" rtl="0" eaLnBrk="1" latinLnBrk="0" hangingPunct="1">
                        <a:defRPr sz="1800" b="1" kern="1200">
                          <a:solidFill>
                            <a:schemeClr val="lt1"/>
                          </a:solidFill>
                          <a:latin typeface="맑은 고딕"/>
                        </a:defRPr>
                      </a:lvl1pPr>
                      <a:lvl2pPr marL="457200" algn="l" defTabSz="914400" rtl="0" eaLnBrk="1" latinLnBrk="0" hangingPunct="1">
                        <a:defRPr sz="1800" b="1" kern="1200">
                          <a:solidFill>
                            <a:schemeClr val="lt1"/>
                          </a:solidFill>
                          <a:latin typeface="맑은 고딕"/>
                        </a:defRPr>
                      </a:lvl2pPr>
                      <a:lvl3pPr marL="914400" algn="l" defTabSz="914400" rtl="0" eaLnBrk="1" latinLnBrk="0" hangingPunct="1">
                        <a:defRPr sz="1800" b="1" kern="1200">
                          <a:solidFill>
                            <a:schemeClr val="lt1"/>
                          </a:solidFill>
                          <a:latin typeface="맑은 고딕"/>
                        </a:defRPr>
                      </a:lvl3pPr>
                      <a:lvl4pPr marL="1371600" algn="l" defTabSz="914400" rtl="0" eaLnBrk="1" latinLnBrk="0" hangingPunct="1">
                        <a:defRPr sz="1800" b="1" kern="1200">
                          <a:solidFill>
                            <a:schemeClr val="lt1"/>
                          </a:solidFill>
                          <a:latin typeface="맑은 고딕"/>
                        </a:defRPr>
                      </a:lvl4pPr>
                      <a:lvl5pPr marL="1828800" algn="l" defTabSz="914400" rtl="0" eaLnBrk="1" latinLnBrk="0" hangingPunct="1">
                        <a:defRPr sz="1800" b="1" kern="1200">
                          <a:solidFill>
                            <a:schemeClr val="lt1"/>
                          </a:solidFill>
                          <a:latin typeface="맑은 고딕"/>
                        </a:defRPr>
                      </a:lvl5pPr>
                      <a:lvl6pPr marL="2286000" algn="l" defTabSz="914400" rtl="0" eaLnBrk="1" latinLnBrk="0" hangingPunct="1">
                        <a:defRPr sz="1800" b="1" kern="1200">
                          <a:solidFill>
                            <a:schemeClr val="lt1"/>
                          </a:solidFill>
                          <a:latin typeface="맑은 고딕"/>
                        </a:defRPr>
                      </a:lvl6pPr>
                      <a:lvl7pPr marL="2743200" algn="l" defTabSz="914400" rtl="0" eaLnBrk="1" latinLnBrk="0" hangingPunct="1">
                        <a:defRPr sz="1800" b="1" kern="1200">
                          <a:solidFill>
                            <a:schemeClr val="lt1"/>
                          </a:solidFill>
                          <a:latin typeface="맑은 고딕"/>
                        </a:defRPr>
                      </a:lvl7pPr>
                      <a:lvl8pPr marL="3200400" algn="l" defTabSz="914400" rtl="0" eaLnBrk="1" latinLnBrk="0" hangingPunct="1">
                        <a:defRPr sz="1800" b="1" kern="1200">
                          <a:solidFill>
                            <a:schemeClr val="lt1"/>
                          </a:solidFill>
                          <a:latin typeface="맑은 고딕"/>
                        </a:defRPr>
                      </a:lvl8pPr>
                      <a:lvl9pPr marL="3657600" algn="l" defTabSz="914400" rtl="0" eaLnBrk="1" latinLnBrk="0" hangingPunct="1">
                        <a:defRPr sz="1800" b="1" kern="1200">
                          <a:solidFill>
                            <a:schemeClr val="lt1"/>
                          </a:solidFill>
                          <a:latin typeface="맑은 고딕"/>
                        </a:defRPr>
                      </a:lvl9pPr>
                    </a:lstStyle>
                    <a:p>
                      <a:pPr marL="108000" marR="0" lvl="0" indent="0" algn="ctr" defTabSz="685800" rtl="0" eaLnBrk="1" fontAlgn="auto" latinLnBrk="1" hangingPunct="1">
                        <a:lnSpc>
                          <a:spcPct val="100000"/>
                        </a:lnSpc>
                        <a:spcBef>
                          <a:spcPts val="0"/>
                        </a:spcBef>
                        <a:spcAft>
                          <a:spcPts val="0"/>
                        </a:spcAft>
                        <a:buClrTx/>
                        <a:buSzTx/>
                        <a:buFontTx/>
                        <a:buNone/>
                        <a:tabLst/>
                        <a:defRPr/>
                      </a:pPr>
                      <a:r>
                        <a:rPr lang="en-US" altLang="ko-KR" sz="2800" b="1" dirty="0">
                          <a:solidFill>
                            <a:schemeClr val="bg1"/>
                          </a:solidFill>
                          <a:latin typeface="+mn-ea"/>
                          <a:ea typeface="+mn-ea"/>
                        </a:rPr>
                        <a:t>End point</a:t>
                      </a:r>
                    </a:p>
                  </a:txBody>
                  <a:tcPr marT="72000" marB="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799A"/>
                    </a:solidFill>
                  </a:tcPr>
                </a:tc>
                <a:tc>
                  <a:txBody>
                    <a:bodyPr/>
                    <a:lstStyle/>
                    <a:p>
                      <a:pPr marL="108000" marR="0" lvl="0" indent="0" algn="ctr" defTabSz="685800" rtl="0" eaLnBrk="1" fontAlgn="auto" latinLnBrk="1" hangingPunct="1">
                        <a:lnSpc>
                          <a:spcPct val="100000"/>
                        </a:lnSpc>
                        <a:spcBef>
                          <a:spcPts val="0"/>
                        </a:spcBef>
                        <a:spcAft>
                          <a:spcPts val="0"/>
                        </a:spcAft>
                        <a:buClrTx/>
                        <a:buSzTx/>
                        <a:buFontTx/>
                        <a:buNone/>
                        <a:tabLst/>
                        <a:defRPr/>
                      </a:pPr>
                      <a:r>
                        <a:rPr lang="en-US" altLang="ko-KR" sz="2800" b="1" dirty="0">
                          <a:solidFill>
                            <a:schemeClr val="bg1"/>
                          </a:solidFill>
                          <a:latin typeface="+mn-ea"/>
                          <a:ea typeface="+mn-ea"/>
                        </a:rPr>
                        <a:t>Sample size</a:t>
                      </a:r>
                    </a:p>
                  </a:txBody>
                  <a:tcPr marT="72000" marB="7200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799A"/>
                    </a:solidFill>
                  </a:tcPr>
                </a:tc>
                <a:extLst>
                  <a:ext uri="{0D108BD9-81ED-4DB2-BD59-A6C34878D82A}">
                    <a16:rowId xmlns:a16="http://schemas.microsoft.com/office/drawing/2014/main" val="10000"/>
                  </a:ext>
                </a:extLst>
              </a:tr>
              <a:tr h="3592650">
                <a:tc>
                  <a:txBody>
                    <a:bodyPr/>
                    <a:lstStyle>
                      <a:lvl1pPr marL="0" algn="l" defTabSz="914400" rtl="0" eaLnBrk="1" latinLnBrk="0" hangingPunct="1">
                        <a:defRPr sz="1800" kern="1200">
                          <a:solidFill>
                            <a:schemeClr val="dk1"/>
                          </a:solidFill>
                          <a:latin typeface="맑은 고딕"/>
                        </a:defRPr>
                      </a:lvl1pPr>
                      <a:lvl2pPr marL="457200" algn="l" defTabSz="914400" rtl="0" eaLnBrk="1" latinLnBrk="0" hangingPunct="1">
                        <a:defRPr sz="1800" kern="1200">
                          <a:solidFill>
                            <a:schemeClr val="dk1"/>
                          </a:solidFill>
                          <a:latin typeface="맑은 고딕"/>
                        </a:defRPr>
                      </a:lvl2pPr>
                      <a:lvl3pPr marL="914400" algn="l" defTabSz="914400" rtl="0" eaLnBrk="1" latinLnBrk="0" hangingPunct="1">
                        <a:defRPr sz="1800" kern="1200">
                          <a:solidFill>
                            <a:schemeClr val="dk1"/>
                          </a:solidFill>
                          <a:latin typeface="맑은 고딕"/>
                        </a:defRPr>
                      </a:lvl3pPr>
                      <a:lvl4pPr marL="1371600" algn="l" defTabSz="914400" rtl="0" eaLnBrk="1" latinLnBrk="0" hangingPunct="1">
                        <a:defRPr sz="1800" kern="1200">
                          <a:solidFill>
                            <a:schemeClr val="dk1"/>
                          </a:solidFill>
                          <a:latin typeface="맑은 고딕"/>
                        </a:defRPr>
                      </a:lvl4pPr>
                      <a:lvl5pPr marL="1828800" algn="l" defTabSz="914400" rtl="0" eaLnBrk="1" latinLnBrk="0" hangingPunct="1">
                        <a:defRPr sz="1800" kern="1200">
                          <a:solidFill>
                            <a:schemeClr val="dk1"/>
                          </a:solidFill>
                          <a:latin typeface="맑은 고딕"/>
                        </a:defRPr>
                      </a:lvl5pPr>
                      <a:lvl6pPr marL="2286000" algn="l" defTabSz="914400" rtl="0" eaLnBrk="1" latinLnBrk="0" hangingPunct="1">
                        <a:defRPr sz="1800" kern="1200">
                          <a:solidFill>
                            <a:schemeClr val="dk1"/>
                          </a:solidFill>
                          <a:latin typeface="맑은 고딕"/>
                        </a:defRPr>
                      </a:lvl6pPr>
                      <a:lvl7pPr marL="2743200" algn="l" defTabSz="914400" rtl="0" eaLnBrk="1" latinLnBrk="0" hangingPunct="1">
                        <a:defRPr sz="1800" kern="1200">
                          <a:solidFill>
                            <a:schemeClr val="dk1"/>
                          </a:solidFill>
                          <a:latin typeface="맑은 고딕"/>
                        </a:defRPr>
                      </a:lvl7pPr>
                      <a:lvl8pPr marL="3200400" algn="l" defTabSz="914400" rtl="0" eaLnBrk="1" latinLnBrk="0" hangingPunct="1">
                        <a:defRPr sz="1800" kern="1200">
                          <a:solidFill>
                            <a:schemeClr val="dk1"/>
                          </a:solidFill>
                          <a:latin typeface="맑은 고딕"/>
                        </a:defRPr>
                      </a:lvl8pPr>
                      <a:lvl9pPr marL="3657600" algn="l" defTabSz="914400" rtl="0" eaLnBrk="1" latinLnBrk="0" hangingPunct="1">
                        <a:defRPr sz="1800" kern="1200">
                          <a:solidFill>
                            <a:schemeClr val="dk1"/>
                          </a:solidFill>
                          <a:latin typeface="맑은 고딕"/>
                        </a:defRPr>
                      </a:lvl9pPr>
                    </a:lstStyle>
                    <a:p>
                      <a:pPr marL="288000" indent="-288000" algn="l" latinLnBrk="1">
                        <a:spcBef>
                          <a:spcPts val="600"/>
                        </a:spcBef>
                        <a:buFont typeface="Wingdings" pitchFamily="2" charset="2"/>
                        <a:buChar char="§"/>
                      </a:pPr>
                      <a:r>
                        <a:rPr lang="en-US" altLang="ko-KR" sz="2400" b="1" dirty="0">
                          <a:solidFill>
                            <a:schemeClr val="tx1"/>
                          </a:solidFill>
                          <a:latin typeface="+mn-ea"/>
                          <a:ea typeface="+mn-ea"/>
                        </a:rPr>
                        <a:t>Primary end point</a:t>
                      </a:r>
                      <a:r>
                        <a:rPr lang="en-US" altLang="ko-KR" sz="2400" b="1" dirty="0">
                          <a:solidFill>
                            <a:schemeClr val="tx1"/>
                          </a:solidFill>
                          <a:latin typeface="+mn-lt"/>
                          <a:ea typeface="+mn-ea"/>
                        </a:rPr>
                        <a:t>*</a:t>
                      </a:r>
                    </a:p>
                    <a:p>
                      <a:pPr marL="288000" marR="0" lvl="0" indent="0" algn="l" defTabSz="685800" rtl="0" eaLnBrk="1" fontAlgn="auto" latinLnBrk="1" hangingPunct="1">
                        <a:lnSpc>
                          <a:spcPct val="100000"/>
                        </a:lnSpc>
                        <a:spcBef>
                          <a:spcPts val="300"/>
                        </a:spcBef>
                        <a:spcAft>
                          <a:spcPts val="0"/>
                        </a:spcAft>
                        <a:buClrTx/>
                        <a:buSzTx/>
                        <a:buFont typeface="Wingdings" pitchFamily="2" charset="2"/>
                        <a:buNone/>
                        <a:tabLst/>
                        <a:defRPr/>
                      </a:pPr>
                      <a:r>
                        <a:rPr lang="en-US" altLang="ko-KR" sz="2400" dirty="0">
                          <a:solidFill>
                            <a:schemeClr val="tx1"/>
                          </a:solidFill>
                          <a:latin typeface="+mn-ea"/>
                          <a:ea typeface="+mn-ea"/>
                        </a:rPr>
                        <a:t>- Operative mortality</a:t>
                      </a:r>
                    </a:p>
                    <a:p>
                      <a:pPr marL="288000" marR="0" lvl="0" indent="0" algn="l" defTabSz="685800" rtl="0" eaLnBrk="1" fontAlgn="auto" latinLnBrk="1" hangingPunct="1">
                        <a:lnSpc>
                          <a:spcPct val="100000"/>
                        </a:lnSpc>
                        <a:spcBef>
                          <a:spcPts val="300"/>
                        </a:spcBef>
                        <a:spcAft>
                          <a:spcPts val="0"/>
                        </a:spcAft>
                        <a:buClrTx/>
                        <a:buSzTx/>
                        <a:buFont typeface="Wingdings" pitchFamily="2" charset="2"/>
                        <a:buNone/>
                        <a:tabLst/>
                        <a:defRPr/>
                      </a:pPr>
                      <a:r>
                        <a:rPr lang="en-US" altLang="ko-KR" sz="2400" dirty="0">
                          <a:solidFill>
                            <a:schemeClr val="tx1"/>
                          </a:solidFill>
                          <a:latin typeface="+mn-ea"/>
                          <a:ea typeface="+mn-ea"/>
                        </a:rPr>
                        <a:t>- Cardiovascular death</a:t>
                      </a:r>
                    </a:p>
                    <a:p>
                      <a:pPr marL="288000" indent="-288000" algn="l" latinLnBrk="1">
                        <a:spcBef>
                          <a:spcPts val="1200"/>
                        </a:spcBef>
                        <a:buFont typeface="Wingdings" pitchFamily="2" charset="2"/>
                        <a:buChar char="§"/>
                      </a:pPr>
                      <a:r>
                        <a:rPr lang="en-US" altLang="ko-KR" sz="2400" b="1" dirty="0">
                          <a:solidFill>
                            <a:schemeClr val="tx1"/>
                          </a:solidFill>
                          <a:latin typeface="+mn-ea"/>
                          <a:ea typeface="+mn-ea"/>
                        </a:rPr>
                        <a:t>Secondary end point*</a:t>
                      </a:r>
                    </a:p>
                    <a:p>
                      <a:pPr marL="288000" indent="0" algn="l" latinLnBrk="1">
                        <a:spcBef>
                          <a:spcPts val="300"/>
                        </a:spcBef>
                        <a:buFont typeface="Wingdings" pitchFamily="2" charset="2"/>
                        <a:buNone/>
                      </a:pPr>
                      <a:r>
                        <a:rPr lang="en-US" altLang="ko-KR" sz="2400" dirty="0">
                          <a:solidFill>
                            <a:schemeClr val="tx1"/>
                          </a:solidFill>
                          <a:latin typeface="+mn-ea"/>
                          <a:ea typeface="+mn-ea"/>
                        </a:rPr>
                        <a:t>- All-cause death</a:t>
                      </a:r>
                    </a:p>
                    <a:p>
                      <a:pPr marL="288000" indent="0" algn="l" latinLnBrk="1">
                        <a:spcBef>
                          <a:spcPts val="300"/>
                        </a:spcBef>
                        <a:buFont typeface="Wingdings" pitchFamily="2" charset="2"/>
                        <a:buNone/>
                      </a:pPr>
                      <a:r>
                        <a:rPr lang="en-US" altLang="ko-KR" sz="2400" dirty="0">
                          <a:solidFill>
                            <a:schemeClr val="tx1"/>
                          </a:solidFill>
                          <a:latin typeface="+mn-ea"/>
                          <a:ea typeface="+mn-ea"/>
                        </a:rPr>
                        <a:t>- Repeat aortic valve surgery</a:t>
                      </a:r>
                    </a:p>
                    <a:p>
                      <a:pPr marL="288000" indent="0" algn="l" latinLnBrk="1">
                        <a:spcBef>
                          <a:spcPts val="300"/>
                        </a:spcBef>
                        <a:buFont typeface="Wingdings" pitchFamily="2" charset="2"/>
                        <a:buNone/>
                      </a:pPr>
                      <a:r>
                        <a:rPr lang="en-US" altLang="ko-KR" sz="2400" dirty="0">
                          <a:solidFill>
                            <a:schemeClr val="tx1"/>
                          </a:solidFill>
                          <a:latin typeface="+mn-ea"/>
                          <a:ea typeface="+mn-ea"/>
                        </a:rPr>
                        <a:t>- Clinical thromboembolic event</a:t>
                      </a:r>
                    </a:p>
                    <a:p>
                      <a:pPr marL="288000" indent="0" algn="l" latinLnBrk="1">
                        <a:spcBef>
                          <a:spcPts val="300"/>
                        </a:spcBef>
                        <a:buFont typeface="Wingdings" pitchFamily="2" charset="2"/>
                        <a:buNone/>
                      </a:pPr>
                      <a:r>
                        <a:rPr lang="en-US" altLang="ko-KR" sz="2400" dirty="0">
                          <a:solidFill>
                            <a:schemeClr val="tx1"/>
                          </a:solidFill>
                          <a:latin typeface="+mn-ea"/>
                          <a:ea typeface="+mn-ea"/>
                        </a:rPr>
                        <a:t>- Hospitalization for CHF</a:t>
                      </a:r>
                      <a:endParaRPr lang="ko-KR" altLang="en-US" sz="2400" dirty="0">
                        <a:solidFill>
                          <a:schemeClr val="tx1"/>
                        </a:solidFill>
                        <a:latin typeface="+mn-ea"/>
                        <a:ea typeface="+mn-ea"/>
                      </a:endParaRPr>
                    </a:p>
                  </a:txBody>
                  <a:tcPr marT="108000" marB="10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8E1F0"/>
                    </a:solidFill>
                  </a:tcPr>
                </a:tc>
                <a:tc>
                  <a:txBody>
                    <a:bodyPr/>
                    <a:lstStyle/>
                    <a:p>
                      <a:pPr marL="288000" indent="-288000" algn="l" latinLnBrk="1">
                        <a:spcBef>
                          <a:spcPts val="600"/>
                        </a:spcBef>
                        <a:buFont typeface="Wingdings" pitchFamily="2" charset="2"/>
                        <a:buChar char="§"/>
                      </a:pPr>
                      <a:r>
                        <a:rPr lang="en-US" altLang="ko-KR" sz="2400" b="1" dirty="0">
                          <a:solidFill>
                            <a:schemeClr val="tx1"/>
                          </a:solidFill>
                          <a:latin typeface="+mn-ea"/>
                          <a:ea typeface="+mn-ea"/>
                        </a:rPr>
                        <a:t>Assumptions</a:t>
                      </a:r>
                    </a:p>
                    <a:p>
                      <a:pPr marL="288000" indent="0" algn="l" latinLnBrk="1">
                        <a:spcBef>
                          <a:spcPts val="300"/>
                        </a:spcBef>
                        <a:buFontTx/>
                        <a:buChar char="-"/>
                      </a:pPr>
                      <a:r>
                        <a:rPr lang="en-US" altLang="ko-KR" sz="2400" dirty="0">
                          <a:solidFill>
                            <a:schemeClr val="tx1"/>
                          </a:solidFill>
                          <a:latin typeface="+mn-ea"/>
                          <a:ea typeface="+mn-ea"/>
                        </a:rPr>
                        <a:t> Event rate of 2% in early surgery  vs. 16% in conventional group </a:t>
                      </a:r>
                      <a:r>
                        <a:rPr lang="en-US" altLang="ko-KR" sz="2400" baseline="0" dirty="0">
                          <a:solidFill>
                            <a:schemeClr val="tx1"/>
                          </a:solidFill>
                          <a:latin typeface="+mn-ea"/>
                          <a:ea typeface="+mn-ea"/>
                        </a:rPr>
                        <a:t>  during minimum follow-up of 4 years</a:t>
                      </a:r>
                      <a:r>
                        <a:rPr kumimoji="1" lang="en-US" altLang="ko-KR"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(Kang DH et al. Circulation 2010)</a:t>
                      </a:r>
                    </a:p>
                    <a:p>
                      <a:pPr marL="288000" indent="0" algn="l" latinLnBrk="1">
                        <a:spcBef>
                          <a:spcPts val="300"/>
                        </a:spcBef>
                        <a:buFontTx/>
                        <a:buChar char="-"/>
                      </a:pPr>
                      <a:r>
                        <a:rPr kumimoji="1" lang="en-US" altLang="ko-KR" sz="2400" b="0" i="0" u="none" strike="noStrike" kern="0" cap="none" spc="0" normalizeH="0" baseline="0" noProof="0" dirty="0">
                          <a:ln>
                            <a:noFill/>
                          </a:ln>
                          <a:solidFill>
                            <a:prstClr val="black"/>
                          </a:solidFill>
                          <a:effectLst/>
                          <a:uLnTx/>
                          <a:uFillTx/>
                          <a:latin typeface="+mn-ea"/>
                          <a:ea typeface="+mn-ea"/>
                          <a:cs typeface="Times New Roman" pitchFamily="18" charset="0"/>
                        </a:rPr>
                        <a:t> </a:t>
                      </a:r>
                      <a:r>
                        <a:rPr lang="en-US" altLang="ko-KR" sz="2400" baseline="0" dirty="0">
                          <a:solidFill>
                            <a:schemeClr val="tx1"/>
                          </a:solidFill>
                          <a:latin typeface="+mn-ea"/>
                          <a:ea typeface="+mn-ea"/>
                        </a:rPr>
                        <a:t>80% </a:t>
                      </a:r>
                      <a:r>
                        <a:rPr kumimoji="1" lang="en-US" altLang="ko-KR" sz="2400" b="0" i="0" u="none" strike="noStrike" kern="0" cap="none" spc="0" normalizeH="0" baseline="0" noProof="0" dirty="0">
                          <a:ln>
                            <a:noFill/>
                          </a:ln>
                          <a:solidFill>
                            <a:prstClr val="black"/>
                          </a:solidFill>
                          <a:effectLst/>
                          <a:uLnTx/>
                          <a:uFillTx/>
                          <a:latin typeface="+mn-ea"/>
                          <a:ea typeface="+mn-ea"/>
                          <a:cs typeface="Times New Roman" pitchFamily="18" charset="0"/>
                        </a:rPr>
                        <a:t>P</a:t>
                      </a:r>
                      <a:r>
                        <a:rPr lang="en-US" altLang="ko-KR" sz="2400" dirty="0" err="1">
                          <a:solidFill>
                            <a:schemeClr val="tx1"/>
                          </a:solidFill>
                          <a:latin typeface="+mn-ea"/>
                          <a:ea typeface="+mn-ea"/>
                        </a:rPr>
                        <a:t>ower</a:t>
                      </a:r>
                      <a:r>
                        <a:rPr lang="en-US" altLang="ko-KR" sz="2400" dirty="0">
                          <a:solidFill>
                            <a:schemeClr val="tx1"/>
                          </a:solidFill>
                          <a:latin typeface="+mn-ea"/>
                          <a:ea typeface="+mn-ea"/>
                        </a:rPr>
                        <a:t> </a:t>
                      </a:r>
                      <a:r>
                        <a:rPr lang="en-US" altLang="ko-KR" sz="2400" baseline="0" dirty="0">
                          <a:solidFill>
                            <a:schemeClr val="tx1"/>
                          </a:solidFill>
                          <a:latin typeface="+mn-ea"/>
                          <a:ea typeface="+mn-ea"/>
                        </a:rPr>
                        <a:t>at 2-sided significance level of 0.05</a:t>
                      </a:r>
                    </a:p>
                    <a:p>
                      <a:pPr marL="288000" indent="-288000" algn="l" latinLnBrk="1">
                        <a:spcBef>
                          <a:spcPts val="1200"/>
                        </a:spcBef>
                        <a:buFont typeface="Wingdings" pitchFamily="2" charset="2"/>
                        <a:buChar char="§"/>
                      </a:pPr>
                      <a:r>
                        <a:rPr lang="en-US" altLang="ko-KR" sz="2400" b="1" baseline="0" dirty="0">
                          <a:solidFill>
                            <a:schemeClr val="tx1"/>
                          </a:solidFill>
                          <a:latin typeface="+mn-ea"/>
                          <a:ea typeface="+mn-ea"/>
                          <a:sym typeface="Wingdings" pitchFamily="2" charset="2"/>
                        </a:rPr>
                        <a:t>Estimated sample N=144</a:t>
                      </a:r>
                      <a:endParaRPr lang="ko-KR" altLang="en-US" sz="2400" b="1" dirty="0">
                        <a:solidFill>
                          <a:schemeClr val="tx1"/>
                        </a:solidFill>
                        <a:latin typeface="+mn-ea"/>
                        <a:ea typeface="+mn-ea"/>
                      </a:endParaRPr>
                    </a:p>
                  </a:txBody>
                  <a:tcPr marT="108000" marB="10800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1"/>
                  </a:ext>
                </a:extLst>
              </a:tr>
            </a:tbl>
          </a:graphicData>
        </a:graphic>
      </p:graphicFrame>
      <p:sp>
        <p:nvSpPr>
          <p:cNvPr id="3" name="직사각형 2"/>
          <p:cNvSpPr/>
          <p:nvPr/>
        </p:nvSpPr>
        <p:spPr>
          <a:xfrm>
            <a:off x="720000" y="6331118"/>
            <a:ext cx="7547699" cy="369332"/>
          </a:xfrm>
          <a:prstGeom prst="rect">
            <a:avLst/>
          </a:prstGeom>
        </p:spPr>
        <p:txBody>
          <a:bodyPr wrap="square">
            <a:spAutoFit/>
          </a:bodyPr>
          <a:lstStyle/>
          <a:p>
            <a:pPr algn="ctr"/>
            <a:r>
              <a:rPr lang="en-US" altLang="ko-KR" dirty="0">
                <a:latin typeface="Times New Roman" pitchFamily="18" charset="0"/>
                <a:cs typeface="Times New Roman" pitchFamily="18" charset="0"/>
              </a:rPr>
              <a:t>*occurred during 4-year follow-up period after enrollment of the last patient</a:t>
            </a:r>
            <a:endParaRPr lang="ko-KR"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6891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Results: Study Flow</a:t>
            </a:r>
          </a:p>
        </p:txBody>
      </p:sp>
      <p:grpSp>
        <p:nvGrpSpPr>
          <p:cNvPr id="42" name="그룹 41"/>
          <p:cNvGrpSpPr/>
          <p:nvPr/>
        </p:nvGrpSpPr>
        <p:grpSpPr>
          <a:xfrm>
            <a:off x="600074" y="1066800"/>
            <a:ext cx="4857751" cy="5175263"/>
            <a:chOff x="3190874" y="1381125"/>
            <a:chExt cx="4857751" cy="5175263"/>
          </a:xfrm>
        </p:grpSpPr>
        <p:sp>
          <p:nvSpPr>
            <p:cNvPr id="3" name="모서리가 둥근 직사각형 2"/>
            <p:cNvSpPr/>
            <p:nvPr/>
          </p:nvSpPr>
          <p:spPr>
            <a:xfrm>
              <a:off x="3190874" y="1381125"/>
              <a:ext cx="4848226" cy="761998"/>
            </a:xfrm>
            <a:prstGeom prst="roundRect">
              <a:avLst/>
            </a:prstGeom>
            <a:solidFill>
              <a:srgbClr val="60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Very severe AS </a:t>
              </a:r>
            </a:p>
            <a:p>
              <a:pPr algn="ctr"/>
              <a:r>
                <a:rPr lang="en-US" altLang="ko-KR" sz="2000" dirty="0"/>
                <a:t>(N=1031, July 2010 – April 2015)</a:t>
              </a:r>
              <a:endParaRPr lang="ko-KR" altLang="en-US" sz="2000" dirty="0"/>
            </a:p>
          </p:txBody>
        </p:sp>
        <p:sp>
          <p:nvSpPr>
            <p:cNvPr id="9" name="모서리가 둥근 직사각형 8"/>
            <p:cNvSpPr/>
            <p:nvPr/>
          </p:nvSpPr>
          <p:spPr>
            <a:xfrm>
              <a:off x="3190874" y="2700000"/>
              <a:ext cx="2819401" cy="561975"/>
            </a:xfrm>
            <a:prstGeom prst="roundRect">
              <a:avLst/>
            </a:prstGeom>
            <a:solidFill>
              <a:srgbClr val="60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Asymptomatic </a:t>
              </a:r>
              <a:r>
                <a:rPr lang="en-US" altLang="ko-KR" sz="2000" dirty="0"/>
                <a:t>(N=273</a:t>
              </a:r>
              <a:r>
                <a:rPr lang="en-US" altLang="ko-KR" dirty="0"/>
                <a:t>)</a:t>
              </a:r>
              <a:endParaRPr lang="ko-KR" altLang="en-US" dirty="0"/>
            </a:p>
          </p:txBody>
        </p:sp>
        <p:sp>
          <p:nvSpPr>
            <p:cNvPr id="10" name="모서리가 둥근 직사각형 9"/>
            <p:cNvSpPr/>
            <p:nvPr/>
          </p:nvSpPr>
          <p:spPr>
            <a:xfrm>
              <a:off x="6238875" y="2700000"/>
              <a:ext cx="1809749" cy="787503"/>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lumMod val="75000"/>
                      <a:lumOff val="25000"/>
                    </a:schemeClr>
                  </a:solidFill>
                </a:rPr>
                <a:t>Symptomatic</a:t>
              </a:r>
              <a:r>
                <a:rPr lang="en-US" altLang="ko-KR" sz="2000" dirty="0">
                  <a:solidFill>
                    <a:schemeClr val="tx1">
                      <a:lumMod val="75000"/>
                      <a:lumOff val="25000"/>
                    </a:schemeClr>
                  </a:solidFill>
                </a:rPr>
                <a:t> (N=758)</a:t>
              </a:r>
              <a:endParaRPr lang="ko-KR" altLang="en-US" sz="2000" dirty="0">
                <a:solidFill>
                  <a:schemeClr val="tx1">
                    <a:lumMod val="75000"/>
                    <a:lumOff val="25000"/>
                  </a:schemeClr>
                </a:solidFill>
              </a:endParaRPr>
            </a:p>
          </p:txBody>
        </p:sp>
        <p:cxnSp>
          <p:nvCxnSpPr>
            <p:cNvPr id="6" name="직선 연결선 5"/>
            <p:cNvCxnSpPr/>
            <p:nvPr/>
          </p:nvCxnSpPr>
          <p:spPr>
            <a:xfrm>
              <a:off x="4600574" y="2381250"/>
              <a:ext cx="23098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a:stCxn id="3" idx="2"/>
            </p:cNvCxnSpPr>
            <p:nvPr/>
          </p:nvCxnSpPr>
          <p:spPr>
            <a:xfrm>
              <a:off x="5614987" y="2143123"/>
              <a:ext cx="0" cy="228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4600574" y="2381250"/>
              <a:ext cx="1" cy="3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모서리가 둥근 직사각형 17"/>
            <p:cNvSpPr/>
            <p:nvPr/>
          </p:nvSpPr>
          <p:spPr>
            <a:xfrm>
              <a:off x="3190874" y="4742325"/>
              <a:ext cx="1895476" cy="18140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Underwent randomization</a:t>
              </a:r>
            </a:p>
            <a:p>
              <a:pPr algn="ctr"/>
              <a:r>
                <a:rPr lang="en-US" altLang="ko-KR" sz="2000" dirty="0"/>
                <a:t>(N=145)</a:t>
              </a:r>
              <a:endParaRPr lang="ko-KR" altLang="en-US" sz="2000" dirty="0"/>
            </a:p>
          </p:txBody>
        </p:sp>
        <p:cxnSp>
          <p:nvCxnSpPr>
            <p:cNvPr id="19" name="직선 연결선 18"/>
            <p:cNvCxnSpPr/>
            <p:nvPr/>
          </p:nvCxnSpPr>
          <p:spPr>
            <a:xfrm>
              <a:off x="6919912" y="2383756"/>
              <a:ext cx="1" cy="3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4595812" y="3252784"/>
              <a:ext cx="0" cy="50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a:off x="4100511" y="3748087"/>
              <a:ext cx="23098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4100511" y="3748087"/>
              <a:ext cx="0" cy="9382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6405562" y="3748087"/>
              <a:ext cx="1" cy="2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모서리가 둥근 직사각형 27"/>
            <p:cNvSpPr/>
            <p:nvPr/>
          </p:nvSpPr>
          <p:spPr>
            <a:xfrm>
              <a:off x="5388768" y="4058325"/>
              <a:ext cx="2659857" cy="2498063"/>
            </a:xfrm>
            <a:prstGeom prst="roundRect">
              <a:avLst>
                <a:gd name="adj" fmla="val 5208"/>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lumMod val="75000"/>
                      <a:lumOff val="25000"/>
                    </a:schemeClr>
                  </a:solidFill>
                </a:rPr>
                <a:t>Exclusion </a:t>
              </a:r>
              <a:r>
                <a:rPr lang="en-US" altLang="ko-KR" sz="2000" dirty="0">
                  <a:solidFill>
                    <a:schemeClr val="tx1">
                      <a:lumMod val="75000"/>
                      <a:lumOff val="25000"/>
                    </a:schemeClr>
                  </a:solidFill>
                </a:rPr>
                <a:t>(N=128)</a:t>
              </a:r>
            </a:p>
            <a:p>
              <a:pPr>
                <a:spcBef>
                  <a:spcPts val="600"/>
                </a:spcBef>
              </a:pPr>
              <a:r>
                <a:rPr lang="en-US" altLang="ko-KR" dirty="0">
                  <a:solidFill>
                    <a:schemeClr val="tx1">
                      <a:lumMod val="75000"/>
                      <a:lumOff val="25000"/>
                    </a:schemeClr>
                  </a:solidFill>
                </a:rPr>
                <a:t>LVEF &lt;50% (11)</a:t>
              </a:r>
            </a:p>
            <a:p>
              <a:r>
                <a:rPr lang="en-US" altLang="ko-KR" dirty="0">
                  <a:solidFill>
                    <a:schemeClr val="tx1">
                      <a:lumMod val="75000"/>
                      <a:lumOff val="25000"/>
                    </a:schemeClr>
                  </a:solidFill>
                </a:rPr>
                <a:t>Malignancy (21)</a:t>
              </a:r>
            </a:p>
            <a:p>
              <a:r>
                <a:rPr lang="en-US" altLang="ko-KR" dirty="0">
                  <a:solidFill>
                    <a:schemeClr val="tx1">
                      <a:lumMod val="75000"/>
                      <a:lumOff val="25000"/>
                    </a:schemeClr>
                  </a:solidFill>
                </a:rPr>
                <a:t>Mitral valve disease (14)</a:t>
              </a:r>
            </a:p>
            <a:p>
              <a:r>
                <a:rPr lang="en-US" altLang="ko-KR" dirty="0">
                  <a:solidFill>
                    <a:schemeClr val="tx1">
                      <a:lumMod val="75000"/>
                      <a:lumOff val="25000"/>
                    </a:schemeClr>
                  </a:solidFill>
                </a:rPr>
                <a:t>Severe AR (16)</a:t>
              </a:r>
            </a:p>
            <a:p>
              <a:r>
                <a:rPr lang="en-US" altLang="ko-KR" dirty="0">
                  <a:solidFill>
                    <a:schemeClr val="tx1">
                      <a:lumMod val="75000"/>
                      <a:lumOff val="25000"/>
                    </a:schemeClr>
                  </a:solidFill>
                </a:rPr>
                <a:t>Age &gt;80 years (39)</a:t>
              </a:r>
            </a:p>
            <a:p>
              <a:r>
                <a:rPr lang="en-US" altLang="ko-KR" dirty="0">
                  <a:solidFill>
                    <a:schemeClr val="tx1">
                      <a:lumMod val="75000"/>
                      <a:lumOff val="25000"/>
                    </a:schemeClr>
                  </a:solidFill>
                </a:rPr>
                <a:t>Positive exercise test (3)</a:t>
              </a:r>
            </a:p>
            <a:p>
              <a:r>
                <a:rPr lang="en-US" altLang="ko-KR" dirty="0">
                  <a:solidFill>
                    <a:schemeClr val="tx1">
                      <a:lumMod val="75000"/>
                      <a:lumOff val="25000"/>
                    </a:schemeClr>
                  </a:solidFill>
                </a:rPr>
                <a:t>Decline to participate (24</a:t>
              </a:r>
              <a:r>
                <a:rPr lang="en-US" altLang="ko-KR" dirty="0">
                  <a:solidFill>
                    <a:schemeClr val="tx1"/>
                  </a:solidFill>
                </a:rPr>
                <a:t>)</a:t>
              </a:r>
            </a:p>
          </p:txBody>
        </p:sp>
      </p:grpSp>
      <p:grpSp>
        <p:nvGrpSpPr>
          <p:cNvPr id="74" name="그룹 73"/>
          <p:cNvGrpSpPr/>
          <p:nvPr/>
        </p:nvGrpSpPr>
        <p:grpSpPr>
          <a:xfrm>
            <a:off x="6315072" y="1066800"/>
            <a:ext cx="5210178" cy="5172881"/>
            <a:chOff x="6315072" y="1066800"/>
            <a:chExt cx="5210178" cy="5172881"/>
          </a:xfrm>
        </p:grpSpPr>
        <p:sp>
          <p:nvSpPr>
            <p:cNvPr id="43" name="모서리가 둥근 직사각형 42"/>
            <p:cNvSpPr/>
            <p:nvPr/>
          </p:nvSpPr>
          <p:spPr>
            <a:xfrm>
              <a:off x="6315072" y="1066800"/>
              <a:ext cx="5210177" cy="761996"/>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rPr>
                <a:t>1:1 Randomization in 145 patients</a:t>
              </a:r>
              <a:endParaRPr lang="ko-KR" altLang="en-US" sz="2000" b="1" dirty="0">
                <a:solidFill>
                  <a:schemeClr val="tx1"/>
                </a:solidFill>
              </a:endParaRPr>
            </a:p>
          </p:txBody>
        </p:sp>
        <p:cxnSp>
          <p:nvCxnSpPr>
            <p:cNvPr id="44" name="직선 연결선 43"/>
            <p:cNvCxnSpPr/>
            <p:nvPr/>
          </p:nvCxnSpPr>
          <p:spPr>
            <a:xfrm>
              <a:off x="8896349" y="1840829"/>
              <a:ext cx="0" cy="228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a:off x="7543800" y="2078956"/>
              <a:ext cx="27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p:cNvCxnSpPr/>
            <p:nvPr/>
          </p:nvCxnSpPr>
          <p:spPr>
            <a:xfrm>
              <a:off x="7543800" y="2066325"/>
              <a:ext cx="1" cy="3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직선 연결선 48"/>
            <p:cNvCxnSpPr/>
            <p:nvPr/>
          </p:nvCxnSpPr>
          <p:spPr>
            <a:xfrm>
              <a:off x="10325099" y="2066325"/>
              <a:ext cx="1" cy="3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모서리가 둥근 직사각형 49"/>
            <p:cNvSpPr/>
            <p:nvPr/>
          </p:nvSpPr>
          <p:spPr>
            <a:xfrm>
              <a:off x="6315072" y="2372925"/>
              <a:ext cx="2495553" cy="902832"/>
            </a:xfrm>
            <a:prstGeom prst="roundRect">
              <a:avLst/>
            </a:prstGeom>
            <a:solidFill>
              <a:srgbClr val="781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Early surgery</a:t>
              </a:r>
            </a:p>
            <a:p>
              <a:pPr algn="ctr"/>
              <a:r>
                <a:rPr lang="en-US" altLang="ko-KR" sz="2000" dirty="0"/>
                <a:t>(N=73</a:t>
              </a:r>
              <a:r>
                <a:rPr lang="en-US" altLang="ko-KR" dirty="0"/>
                <a:t>)</a:t>
              </a:r>
              <a:endParaRPr lang="ko-KR" altLang="en-US" dirty="0"/>
            </a:p>
          </p:txBody>
        </p:sp>
        <p:sp>
          <p:nvSpPr>
            <p:cNvPr id="51" name="모서리가 둥근 직사각형 50"/>
            <p:cNvSpPr/>
            <p:nvPr/>
          </p:nvSpPr>
          <p:spPr>
            <a:xfrm>
              <a:off x="9124950" y="2372325"/>
              <a:ext cx="2400300" cy="90283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Conventional </a:t>
              </a:r>
              <a:r>
                <a:rPr lang="en-US" altLang="ko-KR" sz="2000" b="1" dirty="0" err="1"/>
                <a:t>Tx</a:t>
              </a:r>
              <a:endParaRPr lang="en-US" altLang="ko-KR" sz="2000" b="1" dirty="0"/>
            </a:p>
            <a:p>
              <a:pPr algn="ctr"/>
              <a:r>
                <a:rPr lang="en-US" altLang="ko-KR" sz="2000" dirty="0"/>
                <a:t>(N=72</a:t>
              </a:r>
              <a:r>
                <a:rPr lang="en-US" altLang="ko-KR" dirty="0"/>
                <a:t>)</a:t>
              </a:r>
              <a:endParaRPr lang="ko-KR" altLang="en-US" dirty="0"/>
            </a:p>
          </p:txBody>
        </p:sp>
        <p:sp>
          <p:nvSpPr>
            <p:cNvPr id="53" name="모서리가 둥근 직사각형 52"/>
            <p:cNvSpPr/>
            <p:nvPr/>
          </p:nvSpPr>
          <p:spPr>
            <a:xfrm>
              <a:off x="7172322" y="3744000"/>
              <a:ext cx="1638303" cy="787503"/>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rPr>
                <a:t>ITT analysis</a:t>
              </a:r>
            </a:p>
            <a:p>
              <a:pPr algn="ctr"/>
              <a:r>
                <a:rPr lang="en-US" altLang="ko-KR" sz="2000" dirty="0">
                  <a:solidFill>
                    <a:schemeClr val="tx1"/>
                  </a:solidFill>
                </a:rPr>
                <a:t>(N=73)</a:t>
              </a:r>
              <a:endParaRPr lang="ko-KR" altLang="en-US" sz="2000" dirty="0">
                <a:solidFill>
                  <a:schemeClr val="tx1"/>
                </a:solidFill>
              </a:endParaRPr>
            </a:p>
          </p:txBody>
        </p:sp>
        <p:sp>
          <p:nvSpPr>
            <p:cNvPr id="54" name="모서리가 둥근 직사각형 53"/>
            <p:cNvSpPr/>
            <p:nvPr/>
          </p:nvSpPr>
          <p:spPr>
            <a:xfrm>
              <a:off x="9124949" y="3743472"/>
              <a:ext cx="1581151" cy="787503"/>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rPr>
                <a:t>ITT analysis</a:t>
              </a:r>
            </a:p>
            <a:p>
              <a:pPr algn="ctr"/>
              <a:r>
                <a:rPr lang="en-US" altLang="ko-KR" sz="2000" dirty="0">
                  <a:solidFill>
                    <a:schemeClr val="tx1"/>
                  </a:solidFill>
                </a:rPr>
                <a:t>(N=72)</a:t>
              </a:r>
              <a:endParaRPr lang="ko-KR" altLang="en-US" sz="2000" dirty="0">
                <a:solidFill>
                  <a:schemeClr val="tx1"/>
                </a:solidFill>
              </a:endParaRPr>
            </a:p>
          </p:txBody>
        </p:sp>
        <p:cxnSp>
          <p:nvCxnSpPr>
            <p:cNvPr id="56" name="직선 화살표 연결선 55"/>
            <p:cNvCxnSpPr/>
            <p:nvPr/>
          </p:nvCxnSpPr>
          <p:spPr>
            <a:xfrm>
              <a:off x="7948610" y="3284682"/>
              <a:ext cx="1" cy="3851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직선 화살표 연결선 57"/>
            <p:cNvCxnSpPr/>
            <p:nvPr/>
          </p:nvCxnSpPr>
          <p:spPr>
            <a:xfrm>
              <a:off x="9929809" y="3282777"/>
              <a:ext cx="1" cy="3851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모서리가 둥근 직사각형 58"/>
            <p:cNvSpPr/>
            <p:nvPr/>
          </p:nvSpPr>
          <p:spPr>
            <a:xfrm>
              <a:off x="7172321" y="5452178"/>
              <a:ext cx="1638304" cy="787503"/>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rPr>
                <a:t>Per-protocol</a:t>
              </a:r>
            </a:p>
            <a:p>
              <a:pPr algn="ctr"/>
              <a:r>
                <a:rPr lang="en-US" altLang="ko-KR" sz="2000" dirty="0">
                  <a:solidFill>
                    <a:schemeClr val="tx1"/>
                  </a:solidFill>
                </a:rPr>
                <a:t>(N=69)</a:t>
              </a:r>
              <a:endParaRPr lang="ko-KR" altLang="en-US" sz="2000" dirty="0">
                <a:solidFill>
                  <a:schemeClr val="tx1"/>
                </a:solidFill>
              </a:endParaRPr>
            </a:p>
          </p:txBody>
        </p:sp>
        <p:sp>
          <p:nvSpPr>
            <p:cNvPr id="60" name="모서리가 둥근 직사각형 59"/>
            <p:cNvSpPr/>
            <p:nvPr/>
          </p:nvSpPr>
          <p:spPr>
            <a:xfrm>
              <a:off x="9124948" y="5451650"/>
              <a:ext cx="1581151" cy="787503"/>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rPr>
                <a:t>Per-protocol</a:t>
              </a:r>
            </a:p>
            <a:p>
              <a:pPr algn="ctr"/>
              <a:r>
                <a:rPr lang="en-US" altLang="ko-KR" sz="2000" dirty="0">
                  <a:solidFill>
                    <a:schemeClr val="tx1"/>
                  </a:solidFill>
                </a:rPr>
                <a:t>(N=69)</a:t>
              </a:r>
              <a:endParaRPr lang="ko-KR" altLang="en-US" sz="2000" dirty="0">
                <a:solidFill>
                  <a:schemeClr val="tx1"/>
                </a:solidFill>
              </a:endParaRPr>
            </a:p>
          </p:txBody>
        </p:sp>
        <p:cxnSp>
          <p:nvCxnSpPr>
            <p:cNvPr id="61" name="직선 연결선 60"/>
            <p:cNvCxnSpPr/>
            <p:nvPr/>
          </p:nvCxnSpPr>
          <p:spPr>
            <a:xfrm>
              <a:off x="6810374" y="3284682"/>
              <a:ext cx="0" cy="25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직선 화살표 연결선 64"/>
            <p:cNvCxnSpPr/>
            <p:nvPr/>
          </p:nvCxnSpPr>
          <p:spPr>
            <a:xfrm>
              <a:off x="6810374" y="5804682"/>
              <a:ext cx="28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a:off x="11058524" y="3284682"/>
              <a:ext cx="0" cy="25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직선 화살표 연결선 66"/>
            <p:cNvCxnSpPr/>
            <p:nvPr/>
          </p:nvCxnSpPr>
          <p:spPr>
            <a:xfrm flipH="1">
              <a:off x="10763250" y="5804682"/>
              <a:ext cx="28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a:off x="6810374" y="4993031"/>
              <a:ext cx="3619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직선 연결선 70"/>
            <p:cNvCxnSpPr/>
            <p:nvPr/>
          </p:nvCxnSpPr>
          <p:spPr>
            <a:xfrm>
              <a:off x="10687049" y="4993031"/>
              <a:ext cx="3619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모서리가 둥근 직사각형 71"/>
            <p:cNvSpPr/>
            <p:nvPr/>
          </p:nvSpPr>
          <p:spPr>
            <a:xfrm>
              <a:off x="7172322" y="4712043"/>
              <a:ext cx="1757478" cy="561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Cross-over (4) to Conventional </a:t>
              </a:r>
              <a:r>
                <a:rPr lang="en-US" altLang="ko-KR" sz="1600" dirty="0" err="1">
                  <a:solidFill>
                    <a:schemeClr val="tx1"/>
                  </a:solidFill>
                </a:rPr>
                <a:t>Tx</a:t>
              </a:r>
              <a:endParaRPr lang="ko-KR" altLang="en-US" sz="1600" dirty="0">
                <a:solidFill>
                  <a:schemeClr val="tx1"/>
                </a:solidFill>
              </a:endParaRPr>
            </a:p>
          </p:txBody>
        </p:sp>
        <p:sp>
          <p:nvSpPr>
            <p:cNvPr id="73" name="모서리가 둥근 직사각형 72"/>
            <p:cNvSpPr/>
            <p:nvPr/>
          </p:nvSpPr>
          <p:spPr>
            <a:xfrm>
              <a:off x="9134473" y="4718736"/>
              <a:ext cx="1552577" cy="561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600" dirty="0">
                  <a:solidFill>
                    <a:schemeClr val="tx1"/>
                  </a:solidFill>
                </a:rPr>
                <a:t>Early surgery (2)</a:t>
              </a:r>
            </a:p>
            <a:p>
              <a:pPr algn="r"/>
              <a:r>
                <a:rPr lang="en-US" altLang="ko-KR" sz="1600" dirty="0">
                  <a:solidFill>
                    <a:schemeClr val="tx1"/>
                  </a:solidFill>
                </a:rPr>
                <a:t>TAVR (1)</a:t>
              </a:r>
              <a:endParaRPr lang="ko-KR" altLang="en-US" sz="1600" dirty="0">
                <a:solidFill>
                  <a:schemeClr val="tx1"/>
                </a:solidFill>
              </a:endParaRPr>
            </a:p>
          </p:txBody>
        </p:sp>
      </p:grpSp>
      <p:sp>
        <p:nvSpPr>
          <p:cNvPr id="39" name="직사각형 38"/>
          <p:cNvSpPr/>
          <p:nvPr/>
        </p:nvSpPr>
        <p:spPr>
          <a:xfrm>
            <a:off x="4416305" y="6356447"/>
            <a:ext cx="3621504" cy="400110"/>
          </a:xfrm>
          <a:prstGeom prst="rect">
            <a:avLst/>
          </a:prstGeom>
        </p:spPr>
        <p:txBody>
          <a:bodyPr wrap="none">
            <a:spAutoFit/>
          </a:bodyPr>
          <a:lstStyle/>
          <a:p>
            <a:r>
              <a:rPr lang="en-US" altLang="ko-KR" sz="2000" i="1" kern="0" dirty="0">
                <a:solidFill>
                  <a:srgbClr val="000000"/>
                </a:solidFill>
                <a:latin typeface="Times New Roman"/>
                <a:ea typeface="굴림"/>
              </a:rPr>
              <a:t>Clinicaltrials.gov NCT01161732</a:t>
            </a:r>
            <a:endParaRPr lang="ko-KR" altLang="en-US" sz="2000" i="1" dirty="0"/>
          </a:p>
        </p:txBody>
      </p:sp>
    </p:spTree>
    <p:extLst>
      <p:ext uri="{BB962C8B-B14F-4D97-AF65-F5344CB8AC3E}">
        <p14:creationId xmlns:p14="http://schemas.microsoft.com/office/powerpoint/2010/main" val="37071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3"/>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Results: Baseline Characteristics</a:t>
            </a:r>
          </a:p>
        </p:txBody>
      </p:sp>
      <p:graphicFrame>
        <p:nvGraphicFramePr>
          <p:cNvPr id="6" name="표 5"/>
          <p:cNvGraphicFramePr>
            <a:graphicFrameLocks noGrp="1"/>
          </p:cNvGraphicFramePr>
          <p:nvPr>
            <p:extLst>
              <p:ext uri="{D42A27DB-BD31-4B8C-83A1-F6EECF244321}">
                <p14:modId xmlns:p14="http://schemas.microsoft.com/office/powerpoint/2010/main" val="3800382827"/>
              </p:ext>
            </p:extLst>
          </p:nvPr>
        </p:nvGraphicFramePr>
        <p:xfrm>
          <a:off x="278755" y="1144575"/>
          <a:ext cx="5388620" cy="5516442"/>
        </p:xfrm>
        <a:graphic>
          <a:graphicData uri="http://schemas.openxmlformats.org/drawingml/2006/table">
            <a:tbl>
              <a:tblPr firstRow="1" bandRow="1"/>
              <a:tblGrid>
                <a:gridCol w="2112020">
                  <a:extLst>
                    <a:ext uri="{9D8B030D-6E8A-4147-A177-3AD203B41FA5}">
                      <a16:colId xmlns:a16="http://schemas.microsoft.com/office/drawing/2014/main" val="20000"/>
                    </a:ext>
                  </a:extLst>
                </a:gridCol>
                <a:gridCol w="1819275">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tblGrid>
              <a:tr h="579450">
                <a:tc gridSpan="3">
                  <a:txBody>
                    <a:bodyPr/>
                    <a:lstStyle>
                      <a:lvl1pPr marL="0" algn="l" defTabSz="914400" rtl="0" eaLnBrk="1" latinLnBrk="0" hangingPunct="1">
                        <a:defRPr sz="1800" b="1" kern="1200">
                          <a:solidFill>
                            <a:schemeClr val="lt1"/>
                          </a:solidFill>
                          <a:latin typeface="맑은 고딕"/>
                        </a:defRPr>
                      </a:lvl1pPr>
                      <a:lvl2pPr marL="457200" algn="l" defTabSz="914400" rtl="0" eaLnBrk="1" latinLnBrk="0" hangingPunct="1">
                        <a:defRPr sz="1800" b="1" kern="1200">
                          <a:solidFill>
                            <a:schemeClr val="lt1"/>
                          </a:solidFill>
                          <a:latin typeface="맑은 고딕"/>
                        </a:defRPr>
                      </a:lvl2pPr>
                      <a:lvl3pPr marL="914400" algn="l" defTabSz="914400" rtl="0" eaLnBrk="1" latinLnBrk="0" hangingPunct="1">
                        <a:defRPr sz="1800" b="1" kern="1200">
                          <a:solidFill>
                            <a:schemeClr val="lt1"/>
                          </a:solidFill>
                          <a:latin typeface="맑은 고딕"/>
                        </a:defRPr>
                      </a:lvl3pPr>
                      <a:lvl4pPr marL="1371600" algn="l" defTabSz="914400" rtl="0" eaLnBrk="1" latinLnBrk="0" hangingPunct="1">
                        <a:defRPr sz="1800" b="1" kern="1200">
                          <a:solidFill>
                            <a:schemeClr val="lt1"/>
                          </a:solidFill>
                          <a:latin typeface="맑은 고딕"/>
                        </a:defRPr>
                      </a:lvl4pPr>
                      <a:lvl5pPr marL="1828800" algn="l" defTabSz="914400" rtl="0" eaLnBrk="1" latinLnBrk="0" hangingPunct="1">
                        <a:defRPr sz="1800" b="1" kern="1200">
                          <a:solidFill>
                            <a:schemeClr val="lt1"/>
                          </a:solidFill>
                          <a:latin typeface="맑은 고딕"/>
                        </a:defRPr>
                      </a:lvl5pPr>
                      <a:lvl6pPr marL="2286000" algn="l" defTabSz="914400" rtl="0" eaLnBrk="1" latinLnBrk="0" hangingPunct="1">
                        <a:defRPr sz="1800" b="1" kern="1200">
                          <a:solidFill>
                            <a:schemeClr val="lt1"/>
                          </a:solidFill>
                          <a:latin typeface="맑은 고딕"/>
                        </a:defRPr>
                      </a:lvl6pPr>
                      <a:lvl7pPr marL="2743200" algn="l" defTabSz="914400" rtl="0" eaLnBrk="1" latinLnBrk="0" hangingPunct="1">
                        <a:defRPr sz="1800" b="1" kern="1200">
                          <a:solidFill>
                            <a:schemeClr val="lt1"/>
                          </a:solidFill>
                          <a:latin typeface="맑은 고딕"/>
                        </a:defRPr>
                      </a:lvl7pPr>
                      <a:lvl8pPr marL="3200400" algn="l" defTabSz="914400" rtl="0" eaLnBrk="1" latinLnBrk="0" hangingPunct="1">
                        <a:defRPr sz="1800" b="1" kern="1200">
                          <a:solidFill>
                            <a:schemeClr val="lt1"/>
                          </a:solidFill>
                          <a:latin typeface="맑은 고딕"/>
                        </a:defRPr>
                      </a:lvl8pPr>
                      <a:lvl9pPr marL="3657600" algn="l" defTabSz="914400" rtl="0" eaLnBrk="1" latinLnBrk="0" hangingPunct="1">
                        <a:defRPr sz="1800" b="1" kern="1200">
                          <a:solidFill>
                            <a:schemeClr val="lt1"/>
                          </a:solidFill>
                          <a:latin typeface="맑은 고딕"/>
                        </a:defRPr>
                      </a:lvl9pPr>
                    </a:lstStyle>
                    <a:p>
                      <a:pPr marL="108000" algn="ctr" latinLnBrk="1">
                        <a:spcBef>
                          <a:spcPts val="0"/>
                        </a:spcBef>
                      </a:pPr>
                      <a:r>
                        <a:rPr lang="en-US" altLang="ko-KR" sz="2400" b="1" dirty="0">
                          <a:solidFill>
                            <a:schemeClr val="bg1"/>
                          </a:solidFill>
                          <a:latin typeface="+mn-ea"/>
                          <a:ea typeface="+mn-ea"/>
                        </a:rPr>
                        <a:t>Patient characteristics</a:t>
                      </a:r>
                      <a:endParaRPr lang="ko-KR" altLang="en-US" sz="2400" b="1" dirty="0">
                        <a:solidFill>
                          <a:schemeClr val="bg1"/>
                        </a:solidFill>
                        <a:latin typeface="+mn-ea"/>
                        <a:ea typeface="+mn-ea"/>
                      </a:endParaRPr>
                    </a:p>
                  </a:txBody>
                  <a:tcPr marT="72000" marB="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hMerge="1">
                  <a:txBody>
                    <a:bodyPr/>
                    <a:lstStyle>
                      <a:lvl1pPr marL="0" algn="l" defTabSz="914400" rtl="0" eaLnBrk="1" latinLnBrk="0" hangingPunct="1">
                        <a:defRPr sz="1800" b="1" kern="1200">
                          <a:solidFill>
                            <a:schemeClr val="lt1"/>
                          </a:solidFill>
                          <a:latin typeface="맑은 고딕"/>
                        </a:defRPr>
                      </a:lvl1pPr>
                      <a:lvl2pPr marL="457200" algn="l" defTabSz="914400" rtl="0" eaLnBrk="1" latinLnBrk="0" hangingPunct="1">
                        <a:defRPr sz="1800" b="1" kern="1200">
                          <a:solidFill>
                            <a:schemeClr val="lt1"/>
                          </a:solidFill>
                          <a:latin typeface="맑은 고딕"/>
                        </a:defRPr>
                      </a:lvl2pPr>
                      <a:lvl3pPr marL="914400" algn="l" defTabSz="914400" rtl="0" eaLnBrk="1" latinLnBrk="0" hangingPunct="1">
                        <a:defRPr sz="1800" b="1" kern="1200">
                          <a:solidFill>
                            <a:schemeClr val="lt1"/>
                          </a:solidFill>
                          <a:latin typeface="맑은 고딕"/>
                        </a:defRPr>
                      </a:lvl3pPr>
                      <a:lvl4pPr marL="1371600" algn="l" defTabSz="914400" rtl="0" eaLnBrk="1" latinLnBrk="0" hangingPunct="1">
                        <a:defRPr sz="1800" b="1" kern="1200">
                          <a:solidFill>
                            <a:schemeClr val="lt1"/>
                          </a:solidFill>
                          <a:latin typeface="맑은 고딕"/>
                        </a:defRPr>
                      </a:lvl4pPr>
                      <a:lvl5pPr marL="1828800" algn="l" defTabSz="914400" rtl="0" eaLnBrk="1" latinLnBrk="0" hangingPunct="1">
                        <a:defRPr sz="1800" b="1" kern="1200">
                          <a:solidFill>
                            <a:schemeClr val="lt1"/>
                          </a:solidFill>
                          <a:latin typeface="맑은 고딕"/>
                        </a:defRPr>
                      </a:lvl5pPr>
                      <a:lvl6pPr marL="2286000" algn="l" defTabSz="914400" rtl="0" eaLnBrk="1" latinLnBrk="0" hangingPunct="1">
                        <a:defRPr sz="1800" b="1" kern="1200">
                          <a:solidFill>
                            <a:schemeClr val="lt1"/>
                          </a:solidFill>
                          <a:latin typeface="맑은 고딕"/>
                        </a:defRPr>
                      </a:lvl6pPr>
                      <a:lvl7pPr marL="2743200" algn="l" defTabSz="914400" rtl="0" eaLnBrk="1" latinLnBrk="0" hangingPunct="1">
                        <a:defRPr sz="1800" b="1" kern="1200">
                          <a:solidFill>
                            <a:schemeClr val="lt1"/>
                          </a:solidFill>
                          <a:latin typeface="맑은 고딕"/>
                        </a:defRPr>
                      </a:lvl7pPr>
                      <a:lvl8pPr marL="3200400" algn="l" defTabSz="914400" rtl="0" eaLnBrk="1" latinLnBrk="0" hangingPunct="1">
                        <a:defRPr sz="1800" b="1" kern="1200">
                          <a:solidFill>
                            <a:schemeClr val="lt1"/>
                          </a:solidFill>
                          <a:latin typeface="맑은 고딕"/>
                        </a:defRPr>
                      </a:lvl8pPr>
                      <a:lvl9pPr marL="3657600" algn="l" defTabSz="914400" rtl="0" eaLnBrk="1" latinLnBrk="0" hangingPunct="1">
                        <a:defRPr sz="1800" b="1" kern="1200">
                          <a:solidFill>
                            <a:schemeClr val="lt1"/>
                          </a:solidFill>
                          <a:latin typeface="맑은 고딕"/>
                        </a:defRPr>
                      </a:lvl9pPr>
                    </a:lstStyle>
                    <a:p>
                      <a:pPr marL="10800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schemeClr val="bg1"/>
                        </a:solidFill>
                        <a:effectLst/>
                        <a:uLnTx/>
                        <a:uFillTx/>
                        <a:latin typeface="+mn-ea"/>
                        <a:ea typeface="+mn-ea"/>
                        <a:cs typeface="+mn-cs"/>
                      </a:endParaRPr>
                    </a:p>
                  </a:txBody>
                  <a:tcPr marT="72000" marB="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hMerge="1">
                  <a:txBody>
                    <a:bodyPr/>
                    <a:lstStyle/>
                    <a:p>
                      <a:pPr marL="10800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schemeClr val="bg1"/>
                        </a:solidFill>
                        <a:effectLst/>
                        <a:uLnTx/>
                        <a:uFillTx/>
                        <a:latin typeface="+mn-ea"/>
                        <a:ea typeface="+mn-ea"/>
                        <a:cs typeface="+mn-cs"/>
                      </a:endParaRPr>
                    </a:p>
                  </a:txBody>
                  <a:tcPr marT="72000" marB="7200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518254">
                <a:tc>
                  <a:txBody>
                    <a:bodyPr/>
                    <a:lstStyle/>
                    <a:p>
                      <a:pPr marL="108000" latinLnBrk="1"/>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8AA7"/>
                    </a:solidFill>
                  </a:tcPr>
                </a:tc>
                <a:tc>
                  <a:txBody>
                    <a:bodyPr/>
                    <a:lstStyle/>
                    <a:p>
                      <a:pPr marL="0" indent="0" algn="ctr" latinLnBrk="1">
                        <a:spcBef>
                          <a:spcPts val="300"/>
                        </a:spcBef>
                        <a:buFont typeface="Wingdings" pitchFamily="2" charset="2"/>
                        <a:buNone/>
                      </a:pPr>
                      <a:r>
                        <a:rPr lang="en-US" altLang="ko-KR" sz="2000" b="1" dirty="0">
                          <a:solidFill>
                            <a:schemeClr val="bg1"/>
                          </a:solidFill>
                          <a:latin typeface="+mn-ea"/>
                          <a:ea typeface="+mn-ea"/>
                        </a:rPr>
                        <a:t>Conventional</a:t>
                      </a:r>
                    </a:p>
                    <a:p>
                      <a:pPr marL="0" indent="0" algn="ctr" latinLnBrk="1">
                        <a:spcBef>
                          <a:spcPts val="300"/>
                        </a:spcBef>
                        <a:buFont typeface="Wingdings" pitchFamily="2" charset="2"/>
                        <a:buNone/>
                      </a:pPr>
                      <a:r>
                        <a:rPr lang="en-US" altLang="ko-KR" sz="2000" b="1" dirty="0">
                          <a:solidFill>
                            <a:schemeClr val="bg1"/>
                          </a:solidFill>
                          <a:latin typeface="+mn-ea"/>
                          <a:ea typeface="+mn-ea"/>
                        </a:rPr>
                        <a:t>(n=72)</a:t>
                      </a:r>
                      <a:endParaRPr lang="ko-KR" altLang="en-US" sz="20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8AA7"/>
                    </a:solidFill>
                  </a:tcPr>
                </a:tc>
                <a:tc>
                  <a:txBody>
                    <a:bodyPr/>
                    <a:lstStyle/>
                    <a:p>
                      <a:pPr marL="0" indent="0" algn="ctr" latinLnBrk="1">
                        <a:spcBef>
                          <a:spcPts val="300"/>
                        </a:spcBef>
                        <a:buFont typeface="Wingdings" pitchFamily="2" charset="2"/>
                        <a:buNone/>
                      </a:pPr>
                      <a:r>
                        <a:rPr lang="en-US" altLang="ko-KR" sz="2000" b="1" dirty="0">
                          <a:solidFill>
                            <a:schemeClr val="bg1"/>
                          </a:solidFill>
                          <a:latin typeface="+mn-ea"/>
                          <a:ea typeface="+mn-ea"/>
                        </a:rPr>
                        <a:t>Early AVR</a:t>
                      </a:r>
                    </a:p>
                    <a:p>
                      <a:pPr marL="0" indent="0" algn="ctr" latinLnBrk="1">
                        <a:spcBef>
                          <a:spcPts val="300"/>
                        </a:spcBef>
                        <a:buFont typeface="Wingdings" pitchFamily="2" charset="2"/>
                        <a:buNone/>
                      </a:pPr>
                      <a:r>
                        <a:rPr lang="en-US" altLang="ko-KR" sz="2000" b="1" dirty="0">
                          <a:solidFill>
                            <a:schemeClr val="bg1"/>
                          </a:solidFill>
                          <a:latin typeface="+mn-ea"/>
                          <a:ea typeface="+mn-ea"/>
                        </a:rPr>
                        <a:t>(n=73)</a:t>
                      </a:r>
                      <a:endParaRPr lang="ko-KR" altLang="en-US" sz="20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8AA7"/>
                    </a:solidFill>
                  </a:tcPr>
                </a:tc>
                <a:extLst>
                  <a:ext uri="{0D108BD9-81ED-4DB2-BD59-A6C34878D82A}">
                    <a16:rowId xmlns:a16="http://schemas.microsoft.com/office/drawing/2014/main" val="10001"/>
                  </a:ext>
                </a:extLst>
              </a:tr>
              <a:tr h="460588">
                <a:tc>
                  <a:txBody>
                    <a:bodyPr/>
                    <a:lstStyle/>
                    <a:p>
                      <a:pPr marL="108000" latinLnBrk="1"/>
                      <a:r>
                        <a:rPr lang="en-US" altLang="ko-KR" dirty="0">
                          <a:latin typeface="+mn-ea"/>
                          <a:ea typeface="+mn-ea"/>
                          <a:cs typeface="Arial" pitchFamily="34" charset="0"/>
                        </a:rPr>
                        <a:t>Age (years)</a:t>
                      </a:r>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latinLnBrk="1"/>
                      <a:r>
                        <a:rPr lang="en-US" altLang="ko-KR" dirty="0">
                          <a:latin typeface="+mn-ea"/>
                          <a:ea typeface="+mn-ea"/>
                          <a:cs typeface="Arial" pitchFamily="34" charset="0"/>
                        </a:rPr>
                        <a:t>63</a:t>
                      </a:r>
                      <a:r>
                        <a:rPr lang="en-US" altLang="ko-KR" baseline="0" dirty="0">
                          <a:latin typeface="+mn-ea"/>
                          <a:ea typeface="+mn-ea"/>
                          <a:cs typeface="Arial" pitchFamily="34" charset="0"/>
                        </a:rPr>
                        <a:t>±11</a:t>
                      </a:r>
                      <a:endParaRPr lang="ko-KR" altLang="en-US" dirty="0">
                        <a:latin typeface="+mn-ea"/>
                        <a:ea typeface="+mn-ea"/>
                        <a:cs typeface="Arial" pitchFamily="34"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latin typeface="+mn-ea"/>
                          <a:ea typeface="+mn-ea"/>
                          <a:cs typeface="Arial" pitchFamily="34" charset="0"/>
                        </a:rPr>
                        <a:t>65</a:t>
                      </a:r>
                      <a:r>
                        <a:rPr lang="en-US" altLang="ko-KR" baseline="0" dirty="0">
                          <a:latin typeface="+mn-ea"/>
                          <a:ea typeface="+mn-ea"/>
                          <a:cs typeface="Arial" pitchFamily="34" charset="0"/>
                        </a:rPr>
                        <a:t>±8</a:t>
                      </a:r>
                      <a:endParaRPr lang="ko-KR" altLang="en-US" dirty="0">
                        <a:latin typeface="+mn-ea"/>
                        <a:ea typeface="+mn-ea"/>
                        <a:cs typeface="Arial"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460588">
                <a:tc>
                  <a:txBody>
                    <a:bodyPr/>
                    <a:lstStyle/>
                    <a:p>
                      <a:pPr marL="108000" latinLnBrk="1"/>
                      <a:r>
                        <a:rPr lang="en-US" altLang="ko-KR" dirty="0">
                          <a:latin typeface="+mn-ea"/>
                          <a:ea typeface="+mn-ea"/>
                          <a:cs typeface="Arial" pitchFamily="34" charset="0"/>
                        </a:rPr>
                        <a:t>Male</a:t>
                      </a:r>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dirty="0">
                          <a:latin typeface="+mn-ea"/>
                          <a:ea typeface="+mn-ea"/>
                          <a:cs typeface="Arial" pitchFamily="34" charset="0"/>
                        </a:rPr>
                        <a:t>34 (47%)</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dirty="0">
                          <a:latin typeface="+mn-ea"/>
                          <a:ea typeface="+mn-ea"/>
                          <a:cs typeface="Arial" pitchFamily="34" charset="0"/>
                        </a:rPr>
                        <a:t>37 (51%)</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3"/>
                  </a:ext>
                </a:extLst>
              </a:tr>
              <a:tr h="460588">
                <a:tc>
                  <a:txBody>
                    <a:bodyPr/>
                    <a:lstStyle/>
                    <a:p>
                      <a:pPr marL="108000" latinLnBrk="1"/>
                      <a:r>
                        <a:rPr lang="en-US" altLang="ko-KR" dirty="0">
                          <a:latin typeface="+mn-ea"/>
                          <a:ea typeface="+mn-ea"/>
                          <a:cs typeface="Arial" pitchFamily="34" charset="0"/>
                        </a:rPr>
                        <a:t>Diabetes</a:t>
                      </a:r>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dirty="0">
                          <a:latin typeface="+mn-ea"/>
                          <a:ea typeface="+mn-ea"/>
                          <a:cs typeface="Arial" pitchFamily="34" charset="0"/>
                        </a:rPr>
                        <a:t>7 (10%)</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dirty="0">
                          <a:latin typeface="+mn-ea"/>
                          <a:ea typeface="+mn-ea"/>
                          <a:cs typeface="Arial" pitchFamily="34" charset="0"/>
                        </a:rPr>
                        <a:t>13 (18%)</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4"/>
                  </a:ext>
                </a:extLst>
              </a:tr>
              <a:tr h="460588">
                <a:tc>
                  <a:txBody>
                    <a:bodyPr/>
                    <a:lstStyle/>
                    <a:p>
                      <a:pPr marL="108000" latinLnBrk="1"/>
                      <a:r>
                        <a:rPr lang="en-US" altLang="ko-KR" dirty="0">
                          <a:latin typeface="+mn-ea"/>
                          <a:ea typeface="+mn-ea"/>
                          <a:cs typeface="Arial" pitchFamily="34" charset="0"/>
                        </a:rPr>
                        <a:t>Hypertension</a:t>
                      </a:r>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dirty="0">
                          <a:latin typeface="+mn-ea"/>
                          <a:ea typeface="+mn-ea"/>
                          <a:cs typeface="Arial" pitchFamily="34" charset="0"/>
                        </a:rPr>
                        <a:t>39 (54%)</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dirty="0">
                          <a:latin typeface="+mn-ea"/>
                          <a:ea typeface="+mn-ea"/>
                          <a:cs typeface="Arial" pitchFamily="34" charset="0"/>
                        </a:rPr>
                        <a:t>40 (55%)</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5"/>
                  </a:ext>
                </a:extLst>
              </a:tr>
              <a:tr h="460588">
                <a:tc>
                  <a:txBody>
                    <a:bodyPr/>
                    <a:lstStyle/>
                    <a:p>
                      <a:pPr marL="108000" latinLnBrk="1"/>
                      <a:r>
                        <a:rPr lang="en-US" altLang="ko-KR" dirty="0">
                          <a:latin typeface="+mn-ea"/>
                          <a:ea typeface="+mn-ea"/>
                          <a:cs typeface="Arial" pitchFamily="34" charset="0"/>
                        </a:rPr>
                        <a:t>Coronary disease</a:t>
                      </a:r>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dirty="0">
                          <a:latin typeface="+mn-ea"/>
                          <a:ea typeface="+mn-ea"/>
                          <a:cs typeface="Arial" pitchFamily="34" charset="0"/>
                        </a:rPr>
                        <a:t>1 (2%)</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dirty="0">
                          <a:latin typeface="+mn-ea"/>
                          <a:ea typeface="+mn-ea"/>
                          <a:cs typeface="Arial" pitchFamily="34" charset="0"/>
                        </a:rPr>
                        <a:t>5 (7%)</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6"/>
                  </a:ext>
                </a:extLst>
              </a:tr>
              <a:tr h="460588">
                <a:tc>
                  <a:txBody>
                    <a:bodyPr/>
                    <a:lstStyle/>
                    <a:p>
                      <a:pPr marL="108000" latinLnBrk="1"/>
                      <a:r>
                        <a:rPr lang="en-US" altLang="ko-KR" dirty="0">
                          <a:latin typeface="+mn-ea"/>
                          <a:ea typeface="+mn-ea"/>
                          <a:cs typeface="Arial" pitchFamily="34" charset="0"/>
                        </a:rPr>
                        <a:t>Previous stroke</a:t>
                      </a:r>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dirty="0">
                          <a:latin typeface="+mn-ea"/>
                          <a:ea typeface="+mn-ea"/>
                          <a:cs typeface="Arial" pitchFamily="34" charset="0"/>
                        </a:rPr>
                        <a:t>3 (4%)</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dirty="0">
                          <a:latin typeface="+mn-ea"/>
                          <a:ea typeface="+mn-ea"/>
                          <a:cs typeface="Arial" pitchFamily="34" charset="0"/>
                        </a:rPr>
                        <a:t>3 (4%)</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7"/>
                  </a:ext>
                </a:extLst>
              </a:tr>
              <a:tr h="460588">
                <a:tc>
                  <a:txBody>
                    <a:bodyPr/>
                    <a:lstStyle/>
                    <a:p>
                      <a:pPr marL="108000" latinLnBrk="1"/>
                      <a:r>
                        <a:rPr lang="en-US" altLang="ko-KR" dirty="0">
                          <a:latin typeface="+mn-ea"/>
                          <a:ea typeface="+mn-ea"/>
                          <a:cs typeface="Arial" pitchFamily="34" charset="0"/>
                        </a:rPr>
                        <a:t>Atrial</a:t>
                      </a:r>
                      <a:r>
                        <a:rPr lang="en-US" altLang="ko-KR" baseline="0" dirty="0">
                          <a:latin typeface="+mn-ea"/>
                          <a:ea typeface="+mn-ea"/>
                          <a:cs typeface="Arial" pitchFamily="34" charset="0"/>
                        </a:rPr>
                        <a:t> fibrillation</a:t>
                      </a:r>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dirty="0">
                          <a:latin typeface="+mn-ea"/>
                          <a:ea typeface="+mn-ea"/>
                          <a:cs typeface="Arial" pitchFamily="34" charset="0"/>
                        </a:rPr>
                        <a:t>6 (8%)</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dirty="0">
                          <a:latin typeface="+mn-ea"/>
                          <a:ea typeface="+mn-ea"/>
                          <a:cs typeface="Arial" pitchFamily="34" charset="0"/>
                        </a:rPr>
                        <a:t>3 (4%)</a:t>
                      </a:r>
                      <a:endParaRPr lang="ko-KR" altLang="en-US" dirty="0">
                        <a:latin typeface="+mn-ea"/>
                        <a:ea typeface="+mn-ea"/>
                        <a:cs typeface="Arial" pitchFamily="34" charset="0"/>
                      </a:endParaRPr>
                    </a:p>
                  </a:txBody>
                  <a:tcPr marL="0" marR="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8"/>
                  </a:ext>
                </a:extLst>
              </a:tr>
              <a:tr h="460588">
                <a:tc>
                  <a:txBody>
                    <a:bodyPr/>
                    <a:lstStyle/>
                    <a:p>
                      <a:pPr marL="108000" latinLnBrk="1"/>
                      <a:r>
                        <a:rPr lang="en-US" altLang="ko-KR" dirty="0" err="1">
                          <a:latin typeface="+mn-ea"/>
                          <a:ea typeface="+mn-ea"/>
                          <a:cs typeface="Arial" pitchFamily="34" charset="0"/>
                        </a:rPr>
                        <a:t>Creatinine</a:t>
                      </a:r>
                      <a:r>
                        <a:rPr lang="en-US" altLang="ko-KR" dirty="0">
                          <a:latin typeface="+mn-ea"/>
                          <a:ea typeface="+mn-ea"/>
                          <a:cs typeface="Arial" pitchFamily="34" charset="0"/>
                        </a:rPr>
                        <a:t> </a:t>
                      </a:r>
                      <a:r>
                        <a:rPr lang="en-US" altLang="ko-KR" sz="1600" dirty="0">
                          <a:latin typeface="+mn-ea"/>
                          <a:ea typeface="+mn-ea"/>
                          <a:cs typeface="Arial" pitchFamily="34" charset="0"/>
                        </a:rPr>
                        <a:t>(mg/dl)</a:t>
                      </a:r>
                      <a:endParaRPr lang="ko-KR" altLang="en-US" sz="16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latin typeface="+mn-ea"/>
                          <a:ea typeface="+mn-ea"/>
                          <a:cs typeface="Arial" pitchFamily="34" charset="0"/>
                        </a:rPr>
                        <a:t>0.8</a:t>
                      </a:r>
                      <a:r>
                        <a:rPr lang="en-US" altLang="ko-KR" baseline="0" dirty="0">
                          <a:latin typeface="+mn-ea"/>
                          <a:ea typeface="+mn-ea"/>
                          <a:cs typeface="Arial" pitchFamily="34" charset="0"/>
                        </a:rPr>
                        <a:t>±0.2</a:t>
                      </a:r>
                      <a:endParaRPr lang="ko-KR" altLang="en-US" dirty="0">
                        <a:latin typeface="+mn-ea"/>
                        <a:ea typeface="+mn-ea"/>
                        <a:cs typeface="Arial" pitchFamily="34"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dirty="0">
                          <a:latin typeface="+mn-ea"/>
                          <a:ea typeface="+mn-ea"/>
                          <a:cs typeface="Arial" pitchFamily="34" charset="0"/>
                        </a:rPr>
                        <a:t>0.8</a:t>
                      </a:r>
                      <a:r>
                        <a:rPr lang="en-US" altLang="ko-KR" baseline="0" dirty="0">
                          <a:latin typeface="+mn-ea"/>
                          <a:ea typeface="+mn-ea"/>
                          <a:cs typeface="Arial" pitchFamily="34" charset="0"/>
                        </a:rPr>
                        <a:t>±0.2</a:t>
                      </a:r>
                      <a:endParaRPr lang="ko-KR" altLang="en-US" dirty="0">
                        <a:latin typeface="+mn-ea"/>
                        <a:ea typeface="+mn-ea"/>
                        <a:cs typeface="Arial" pitchFamily="34" charset="0"/>
                      </a:endParaRP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9"/>
                  </a:ext>
                </a:extLst>
              </a:tr>
              <a:tr h="460588">
                <a:tc>
                  <a:txBody>
                    <a:bodyPr/>
                    <a:lstStyle/>
                    <a:p>
                      <a:pPr marL="108000" latinLnBrk="1"/>
                      <a:r>
                        <a:rPr lang="en-US" altLang="ko-KR" dirty="0" err="1">
                          <a:latin typeface="+mn-ea"/>
                          <a:ea typeface="+mn-ea"/>
                          <a:cs typeface="Arial" pitchFamily="34" charset="0"/>
                        </a:rPr>
                        <a:t>EuroSCORE</a:t>
                      </a:r>
                      <a:r>
                        <a:rPr lang="en-US" altLang="ko-KR" dirty="0">
                          <a:latin typeface="+mn-ea"/>
                          <a:ea typeface="+mn-ea"/>
                          <a:cs typeface="Arial" pitchFamily="34" charset="0"/>
                        </a:rPr>
                        <a:t> II </a:t>
                      </a:r>
                      <a:r>
                        <a:rPr lang="en-US" altLang="ko-KR" sz="1600" dirty="0">
                          <a:latin typeface="+mn-ea"/>
                          <a:ea typeface="+mn-ea"/>
                          <a:cs typeface="Arial" pitchFamily="34" charset="0"/>
                        </a:rPr>
                        <a:t>(%)</a:t>
                      </a:r>
                      <a:endParaRPr lang="ko-KR" altLang="en-US" sz="16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dirty="0">
                          <a:latin typeface="+mn-ea"/>
                          <a:ea typeface="+mn-ea"/>
                          <a:cs typeface="Arial" pitchFamily="34" charset="0"/>
                        </a:rPr>
                        <a:t>0.9</a:t>
                      </a:r>
                      <a:r>
                        <a:rPr lang="en-US" altLang="ko-KR" baseline="0" dirty="0">
                          <a:latin typeface="+mn-ea"/>
                          <a:ea typeface="+mn-ea"/>
                          <a:cs typeface="Arial" pitchFamily="34" charset="0"/>
                        </a:rPr>
                        <a:t>±0.4</a:t>
                      </a:r>
                      <a:endParaRPr lang="ko-KR" altLang="en-US" dirty="0">
                        <a:latin typeface="+mn-ea"/>
                        <a:ea typeface="+mn-ea"/>
                        <a:cs typeface="Arial" pitchFamily="34"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dirty="0">
                          <a:latin typeface="+mn-ea"/>
                          <a:ea typeface="+mn-ea"/>
                          <a:cs typeface="Arial" pitchFamily="34" charset="0"/>
                        </a:rPr>
                        <a:t>0.9</a:t>
                      </a:r>
                      <a:r>
                        <a:rPr lang="en-US" altLang="ko-KR" baseline="0" dirty="0">
                          <a:latin typeface="+mn-ea"/>
                          <a:ea typeface="+mn-ea"/>
                          <a:cs typeface="Arial" pitchFamily="34" charset="0"/>
                        </a:rPr>
                        <a:t>±0.3</a:t>
                      </a:r>
                      <a:endParaRPr lang="ko-KR" altLang="en-US" dirty="0">
                        <a:latin typeface="+mn-ea"/>
                        <a:ea typeface="+mn-ea"/>
                        <a:cs typeface="Arial" pitchFamily="34" charset="0"/>
                      </a:endParaRP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10"/>
                  </a:ext>
                </a:extLst>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3148733429"/>
              </p:ext>
            </p:extLst>
          </p:nvPr>
        </p:nvGraphicFramePr>
        <p:xfrm>
          <a:off x="5734050" y="1144575"/>
          <a:ext cx="6200775" cy="5516442"/>
        </p:xfrm>
        <a:graphic>
          <a:graphicData uri="http://schemas.openxmlformats.org/drawingml/2006/table">
            <a:tbl>
              <a:tblPr firstRow="1" bandRow="1"/>
              <a:tblGrid>
                <a:gridCol w="2886075">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504950">
                  <a:extLst>
                    <a:ext uri="{9D8B030D-6E8A-4147-A177-3AD203B41FA5}">
                      <a16:colId xmlns:a16="http://schemas.microsoft.com/office/drawing/2014/main" val="20002"/>
                    </a:ext>
                  </a:extLst>
                </a:gridCol>
              </a:tblGrid>
              <a:tr h="579450">
                <a:tc gridSpan="3">
                  <a:txBody>
                    <a:bodyPr/>
                    <a:lstStyle>
                      <a:lvl1pPr marL="0" algn="l" defTabSz="914400" rtl="0" eaLnBrk="1" latinLnBrk="0" hangingPunct="1">
                        <a:defRPr sz="1800" b="1" kern="1200">
                          <a:solidFill>
                            <a:schemeClr val="lt1"/>
                          </a:solidFill>
                          <a:latin typeface="맑은 고딕"/>
                        </a:defRPr>
                      </a:lvl1pPr>
                      <a:lvl2pPr marL="457200" algn="l" defTabSz="914400" rtl="0" eaLnBrk="1" latinLnBrk="0" hangingPunct="1">
                        <a:defRPr sz="1800" b="1" kern="1200">
                          <a:solidFill>
                            <a:schemeClr val="lt1"/>
                          </a:solidFill>
                          <a:latin typeface="맑은 고딕"/>
                        </a:defRPr>
                      </a:lvl2pPr>
                      <a:lvl3pPr marL="914400" algn="l" defTabSz="914400" rtl="0" eaLnBrk="1" latinLnBrk="0" hangingPunct="1">
                        <a:defRPr sz="1800" b="1" kern="1200">
                          <a:solidFill>
                            <a:schemeClr val="lt1"/>
                          </a:solidFill>
                          <a:latin typeface="맑은 고딕"/>
                        </a:defRPr>
                      </a:lvl3pPr>
                      <a:lvl4pPr marL="1371600" algn="l" defTabSz="914400" rtl="0" eaLnBrk="1" latinLnBrk="0" hangingPunct="1">
                        <a:defRPr sz="1800" b="1" kern="1200">
                          <a:solidFill>
                            <a:schemeClr val="lt1"/>
                          </a:solidFill>
                          <a:latin typeface="맑은 고딕"/>
                        </a:defRPr>
                      </a:lvl4pPr>
                      <a:lvl5pPr marL="1828800" algn="l" defTabSz="914400" rtl="0" eaLnBrk="1" latinLnBrk="0" hangingPunct="1">
                        <a:defRPr sz="1800" b="1" kern="1200">
                          <a:solidFill>
                            <a:schemeClr val="lt1"/>
                          </a:solidFill>
                          <a:latin typeface="맑은 고딕"/>
                        </a:defRPr>
                      </a:lvl5pPr>
                      <a:lvl6pPr marL="2286000" algn="l" defTabSz="914400" rtl="0" eaLnBrk="1" latinLnBrk="0" hangingPunct="1">
                        <a:defRPr sz="1800" b="1" kern="1200">
                          <a:solidFill>
                            <a:schemeClr val="lt1"/>
                          </a:solidFill>
                          <a:latin typeface="맑은 고딕"/>
                        </a:defRPr>
                      </a:lvl6pPr>
                      <a:lvl7pPr marL="2743200" algn="l" defTabSz="914400" rtl="0" eaLnBrk="1" latinLnBrk="0" hangingPunct="1">
                        <a:defRPr sz="1800" b="1" kern="1200">
                          <a:solidFill>
                            <a:schemeClr val="lt1"/>
                          </a:solidFill>
                          <a:latin typeface="맑은 고딕"/>
                        </a:defRPr>
                      </a:lvl7pPr>
                      <a:lvl8pPr marL="3200400" algn="l" defTabSz="914400" rtl="0" eaLnBrk="1" latinLnBrk="0" hangingPunct="1">
                        <a:defRPr sz="1800" b="1" kern="1200">
                          <a:solidFill>
                            <a:schemeClr val="lt1"/>
                          </a:solidFill>
                          <a:latin typeface="맑은 고딕"/>
                        </a:defRPr>
                      </a:lvl8pPr>
                      <a:lvl9pPr marL="3657600" algn="l" defTabSz="914400" rtl="0" eaLnBrk="1" latinLnBrk="0" hangingPunct="1">
                        <a:defRPr sz="1800" b="1" kern="1200">
                          <a:solidFill>
                            <a:schemeClr val="lt1"/>
                          </a:solidFill>
                          <a:latin typeface="맑은 고딕"/>
                        </a:defRPr>
                      </a:lvl9pPr>
                    </a:lstStyle>
                    <a:p>
                      <a:pPr marL="108000" algn="ctr" latinLnBrk="1">
                        <a:spcBef>
                          <a:spcPts val="0"/>
                        </a:spcBef>
                      </a:pPr>
                      <a:r>
                        <a:rPr lang="en-US" altLang="ko-KR" sz="2400" b="1" dirty="0">
                          <a:solidFill>
                            <a:schemeClr val="bg1"/>
                          </a:solidFill>
                          <a:latin typeface="+mn-ea"/>
                          <a:ea typeface="+mn-ea"/>
                        </a:rPr>
                        <a:t>Echocardiographic Findings</a:t>
                      </a:r>
                      <a:endParaRPr lang="ko-KR" altLang="en-US" sz="2400" b="1" dirty="0">
                        <a:solidFill>
                          <a:schemeClr val="bg1"/>
                        </a:solidFill>
                        <a:latin typeface="+mn-ea"/>
                        <a:ea typeface="+mn-ea"/>
                      </a:endParaRPr>
                    </a:p>
                  </a:txBody>
                  <a:tcPr marT="72000" marB="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hMerge="1">
                  <a:txBody>
                    <a:bodyPr/>
                    <a:lstStyle>
                      <a:lvl1pPr marL="0" algn="l" defTabSz="914400" rtl="0" eaLnBrk="1" latinLnBrk="0" hangingPunct="1">
                        <a:defRPr sz="1800" b="1" kern="1200">
                          <a:solidFill>
                            <a:schemeClr val="lt1"/>
                          </a:solidFill>
                          <a:latin typeface="맑은 고딕"/>
                        </a:defRPr>
                      </a:lvl1pPr>
                      <a:lvl2pPr marL="457200" algn="l" defTabSz="914400" rtl="0" eaLnBrk="1" latinLnBrk="0" hangingPunct="1">
                        <a:defRPr sz="1800" b="1" kern="1200">
                          <a:solidFill>
                            <a:schemeClr val="lt1"/>
                          </a:solidFill>
                          <a:latin typeface="맑은 고딕"/>
                        </a:defRPr>
                      </a:lvl2pPr>
                      <a:lvl3pPr marL="914400" algn="l" defTabSz="914400" rtl="0" eaLnBrk="1" latinLnBrk="0" hangingPunct="1">
                        <a:defRPr sz="1800" b="1" kern="1200">
                          <a:solidFill>
                            <a:schemeClr val="lt1"/>
                          </a:solidFill>
                          <a:latin typeface="맑은 고딕"/>
                        </a:defRPr>
                      </a:lvl3pPr>
                      <a:lvl4pPr marL="1371600" algn="l" defTabSz="914400" rtl="0" eaLnBrk="1" latinLnBrk="0" hangingPunct="1">
                        <a:defRPr sz="1800" b="1" kern="1200">
                          <a:solidFill>
                            <a:schemeClr val="lt1"/>
                          </a:solidFill>
                          <a:latin typeface="맑은 고딕"/>
                        </a:defRPr>
                      </a:lvl4pPr>
                      <a:lvl5pPr marL="1828800" algn="l" defTabSz="914400" rtl="0" eaLnBrk="1" latinLnBrk="0" hangingPunct="1">
                        <a:defRPr sz="1800" b="1" kern="1200">
                          <a:solidFill>
                            <a:schemeClr val="lt1"/>
                          </a:solidFill>
                          <a:latin typeface="맑은 고딕"/>
                        </a:defRPr>
                      </a:lvl5pPr>
                      <a:lvl6pPr marL="2286000" algn="l" defTabSz="914400" rtl="0" eaLnBrk="1" latinLnBrk="0" hangingPunct="1">
                        <a:defRPr sz="1800" b="1" kern="1200">
                          <a:solidFill>
                            <a:schemeClr val="lt1"/>
                          </a:solidFill>
                          <a:latin typeface="맑은 고딕"/>
                        </a:defRPr>
                      </a:lvl6pPr>
                      <a:lvl7pPr marL="2743200" algn="l" defTabSz="914400" rtl="0" eaLnBrk="1" latinLnBrk="0" hangingPunct="1">
                        <a:defRPr sz="1800" b="1" kern="1200">
                          <a:solidFill>
                            <a:schemeClr val="lt1"/>
                          </a:solidFill>
                          <a:latin typeface="맑은 고딕"/>
                        </a:defRPr>
                      </a:lvl7pPr>
                      <a:lvl8pPr marL="3200400" algn="l" defTabSz="914400" rtl="0" eaLnBrk="1" latinLnBrk="0" hangingPunct="1">
                        <a:defRPr sz="1800" b="1" kern="1200">
                          <a:solidFill>
                            <a:schemeClr val="lt1"/>
                          </a:solidFill>
                          <a:latin typeface="맑은 고딕"/>
                        </a:defRPr>
                      </a:lvl8pPr>
                      <a:lvl9pPr marL="3657600" algn="l" defTabSz="914400" rtl="0" eaLnBrk="1" latinLnBrk="0" hangingPunct="1">
                        <a:defRPr sz="1800" b="1" kern="1200">
                          <a:solidFill>
                            <a:schemeClr val="lt1"/>
                          </a:solidFill>
                          <a:latin typeface="맑은 고딕"/>
                        </a:defRPr>
                      </a:lvl9pPr>
                    </a:lstStyle>
                    <a:p>
                      <a:pPr marL="10800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schemeClr val="bg1"/>
                        </a:solidFill>
                        <a:effectLst/>
                        <a:uLnTx/>
                        <a:uFillTx/>
                        <a:latin typeface="+mn-ea"/>
                        <a:ea typeface="+mn-ea"/>
                        <a:cs typeface="+mn-cs"/>
                      </a:endParaRPr>
                    </a:p>
                  </a:txBody>
                  <a:tcPr marT="72000" marB="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hMerge="1">
                  <a:txBody>
                    <a:bodyPr/>
                    <a:lstStyle/>
                    <a:p>
                      <a:pPr marL="10800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schemeClr val="bg1"/>
                        </a:solidFill>
                        <a:effectLst/>
                        <a:uLnTx/>
                        <a:uFillTx/>
                        <a:latin typeface="+mn-ea"/>
                        <a:ea typeface="+mn-ea"/>
                        <a:cs typeface="+mn-cs"/>
                      </a:endParaRPr>
                    </a:p>
                  </a:txBody>
                  <a:tcPr marT="72000" marB="7200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518254">
                <a:tc>
                  <a:txBody>
                    <a:bodyPr/>
                    <a:lstStyle/>
                    <a:p>
                      <a:pPr marL="108000" latinLnBrk="1"/>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8AA7"/>
                    </a:solidFill>
                  </a:tcPr>
                </a:tc>
                <a:tc>
                  <a:txBody>
                    <a:bodyPr/>
                    <a:lstStyle/>
                    <a:p>
                      <a:pPr marL="0" indent="0" algn="ctr" latinLnBrk="1">
                        <a:spcBef>
                          <a:spcPts val="300"/>
                        </a:spcBef>
                        <a:buFont typeface="Wingdings" pitchFamily="2" charset="2"/>
                        <a:buNone/>
                      </a:pPr>
                      <a:r>
                        <a:rPr lang="en-US" altLang="ko-KR" sz="2000" b="1" dirty="0">
                          <a:solidFill>
                            <a:schemeClr val="bg1"/>
                          </a:solidFill>
                          <a:latin typeface="+mn-ea"/>
                          <a:ea typeface="+mn-ea"/>
                        </a:rPr>
                        <a:t>Conventional</a:t>
                      </a:r>
                    </a:p>
                    <a:p>
                      <a:pPr marL="0" indent="0" algn="ctr" latinLnBrk="1">
                        <a:spcBef>
                          <a:spcPts val="300"/>
                        </a:spcBef>
                        <a:buFont typeface="Wingdings" pitchFamily="2" charset="2"/>
                        <a:buNone/>
                      </a:pPr>
                      <a:r>
                        <a:rPr lang="en-US" altLang="ko-KR" sz="2000" b="1" dirty="0">
                          <a:solidFill>
                            <a:schemeClr val="bg1"/>
                          </a:solidFill>
                          <a:latin typeface="+mn-ea"/>
                          <a:ea typeface="+mn-ea"/>
                        </a:rPr>
                        <a:t>(n=72)</a:t>
                      </a:r>
                      <a:endParaRPr lang="ko-KR" altLang="en-US" sz="20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8AA7"/>
                    </a:solidFill>
                  </a:tcPr>
                </a:tc>
                <a:tc>
                  <a:txBody>
                    <a:bodyPr/>
                    <a:lstStyle/>
                    <a:p>
                      <a:pPr marL="0" indent="0" algn="ctr" latinLnBrk="1">
                        <a:spcBef>
                          <a:spcPts val="300"/>
                        </a:spcBef>
                        <a:buFont typeface="Wingdings" pitchFamily="2" charset="2"/>
                        <a:buNone/>
                      </a:pPr>
                      <a:r>
                        <a:rPr lang="en-US" altLang="ko-KR" sz="2000" b="1" dirty="0">
                          <a:solidFill>
                            <a:schemeClr val="bg1"/>
                          </a:solidFill>
                          <a:latin typeface="+mn-ea"/>
                          <a:ea typeface="+mn-ea"/>
                        </a:rPr>
                        <a:t>Early AVR</a:t>
                      </a:r>
                    </a:p>
                    <a:p>
                      <a:pPr marL="0" indent="0" algn="ctr" latinLnBrk="1">
                        <a:spcBef>
                          <a:spcPts val="300"/>
                        </a:spcBef>
                        <a:buFont typeface="Wingdings" pitchFamily="2" charset="2"/>
                        <a:buNone/>
                      </a:pPr>
                      <a:r>
                        <a:rPr lang="en-US" altLang="ko-KR" sz="2000" b="1" dirty="0">
                          <a:solidFill>
                            <a:schemeClr val="bg1"/>
                          </a:solidFill>
                          <a:latin typeface="+mn-ea"/>
                          <a:ea typeface="+mn-ea"/>
                        </a:rPr>
                        <a:t>(n=73)</a:t>
                      </a:r>
                      <a:endParaRPr lang="ko-KR" altLang="en-US" sz="20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8AA7"/>
                    </a:solidFill>
                  </a:tcPr>
                </a:tc>
                <a:extLst>
                  <a:ext uri="{0D108BD9-81ED-4DB2-BD59-A6C34878D82A}">
                    <a16:rowId xmlns:a16="http://schemas.microsoft.com/office/drawing/2014/main" val="10001"/>
                  </a:ext>
                </a:extLst>
              </a:tr>
              <a:tr h="460588">
                <a:tc>
                  <a:txBody>
                    <a:bodyPr/>
                    <a:lstStyle/>
                    <a:p>
                      <a:pPr marL="108000" latinLnBrk="1"/>
                      <a:r>
                        <a:rPr lang="en-US" altLang="ko-KR" b="0" i="0" dirty="0">
                          <a:latin typeface="+mn-ea"/>
                          <a:ea typeface="+mn-ea"/>
                          <a:cs typeface="Arial" pitchFamily="34" charset="0"/>
                        </a:rPr>
                        <a:t>Peak AV jet velocity </a:t>
                      </a:r>
                      <a:r>
                        <a:rPr lang="en-US" altLang="ko-KR" sz="1600" b="0" i="0" dirty="0">
                          <a:latin typeface="+mn-ea"/>
                          <a:ea typeface="+mn-ea"/>
                          <a:cs typeface="Arial" pitchFamily="34" charset="0"/>
                        </a:rPr>
                        <a:t>(</a:t>
                      </a:r>
                      <a:r>
                        <a:rPr lang="en-US" altLang="ko-KR" sz="1600" b="0" i="0" baseline="0" dirty="0">
                          <a:latin typeface="+mn-ea"/>
                          <a:ea typeface="+mn-ea"/>
                          <a:cs typeface="Arial" pitchFamily="34" charset="0"/>
                        </a:rPr>
                        <a:t>m/s)</a:t>
                      </a:r>
                      <a:endParaRPr lang="ko-KR" altLang="en-US" sz="1600" b="0" i="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5.0±0.4</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5.1±0.5</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460588">
                <a:tc>
                  <a:txBody>
                    <a:bodyPr/>
                    <a:lstStyle/>
                    <a:p>
                      <a:pPr marL="108000" latinLnBrk="1"/>
                      <a:r>
                        <a:rPr lang="en-US" altLang="ko-KR" b="0" i="0" dirty="0">
                          <a:latin typeface="+mn-ea"/>
                          <a:ea typeface="+mn-ea"/>
                          <a:cs typeface="Arial" pitchFamily="34" charset="0"/>
                        </a:rPr>
                        <a:t>Mean AV PG </a:t>
                      </a:r>
                      <a:r>
                        <a:rPr lang="en-US" altLang="ko-KR" sz="1600" b="0" i="0" dirty="0">
                          <a:latin typeface="+mn-ea"/>
                          <a:ea typeface="+mn-ea"/>
                          <a:cs typeface="Arial" pitchFamily="34" charset="0"/>
                        </a:rPr>
                        <a:t>(</a:t>
                      </a:r>
                      <a:r>
                        <a:rPr lang="en-US" altLang="ko-KR" sz="1600" b="0" i="0" baseline="0" dirty="0">
                          <a:latin typeface="+mn-ea"/>
                          <a:ea typeface="+mn-ea"/>
                          <a:cs typeface="Arial" pitchFamily="34" charset="0"/>
                        </a:rPr>
                        <a:t>mmHg)</a:t>
                      </a:r>
                      <a:endParaRPr lang="ko-KR" altLang="en-US" sz="1600" b="0" i="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63±12</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64±14</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3"/>
                  </a:ext>
                </a:extLst>
              </a:tr>
              <a:tr h="460588">
                <a:tc>
                  <a:txBody>
                    <a:bodyPr/>
                    <a:lstStyle/>
                    <a:p>
                      <a:pPr marL="108000" latinLnBrk="1"/>
                      <a:r>
                        <a:rPr lang="en-US" altLang="ko-KR" b="0" i="0" dirty="0">
                          <a:latin typeface="+mn-ea"/>
                          <a:ea typeface="+mn-ea"/>
                          <a:cs typeface="Arial" pitchFamily="34" charset="0"/>
                        </a:rPr>
                        <a:t>Aortic valve area </a:t>
                      </a:r>
                      <a:r>
                        <a:rPr lang="en-US" altLang="ko-KR" sz="1600" b="0" i="0" dirty="0">
                          <a:latin typeface="+mn-ea"/>
                          <a:ea typeface="+mn-ea"/>
                          <a:cs typeface="Arial" pitchFamily="34" charset="0"/>
                        </a:rPr>
                        <a:t>(cm</a:t>
                      </a:r>
                      <a:r>
                        <a:rPr lang="en-US" altLang="ko-KR" sz="1600" b="0" i="0" baseline="30000" dirty="0">
                          <a:latin typeface="+mn-ea"/>
                          <a:ea typeface="+mn-ea"/>
                          <a:cs typeface="Arial" pitchFamily="34" charset="0"/>
                        </a:rPr>
                        <a:t>2</a:t>
                      </a:r>
                      <a:r>
                        <a:rPr lang="en-US" altLang="ko-KR" sz="1600" b="0" i="0" dirty="0">
                          <a:latin typeface="+mn-ea"/>
                          <a:ea typeface="+mn-ea"/>
                          <a:cs typeface="Arial" pitchFamily="34" charset="0"/>
                        </a:rPr>
                        <a:t>)</a:t>
                      </a:r>
                      <a:endParaRPr lang="ko-KR" altLang="en-US" sz="1600" b="0" i="0" baseline="30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0">
                        <a:lnSpc>
                          <a:spcPct val="150000"/>
                        </a:lnSpc>
                        <a:spcAft>
                          <a:spcPts val="0"/>
                        </a:spcAft>
                      </a:pPr>
                      <a:r>
                        <a:rPr lang="en-US" sz="1800" kern="100">
                          <a:solidFill>
                            <a:srgbClr val="000000"/>
                          </a:solidFill>
                          <a:effectLst/>
                          <a:latin typeface="+mn-ea"/>
                          <a:ea typeface="+mn-ea"/>
                          <a:cs typeface="Arial" panose="020B0604020202020204" pitchFamily="34" charset="0"/>
                        </a:rPr>
                        <a:t>0.64±0.09</a:t>
                      </a:r>
                      <a:endParaRPr lang="ko-KR" sz="1800" kern="10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0.63±0.09</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4"/>
                  </a:ext>
                </a:extLst>
              </a:tr>
              <a:tr h="460588">
                <a:tc>
                  <a:txBody>
                    <a:bodyPr/>
                    <a:lstStyle/>
                    <a:p>
                      <a:pPr marL="108000" latinLnBrk="1"/>
                      <a:r>
                        <a:rPr lang="en-US" altLang="ko-KR" b="0" i="0" dirty="0">
                          <a:latin typeface="+mn-ea"/>
                          <a:ea typeface="+mn-ea"/>
                          <a:cs typeface="Arial" pitchFamily="34" charset="0"/>
                        </a:rPr>
                        <a:t>LV mass index</a:t>
                      </a:r>
                      <a:r>
                        <a:rPr lang="en-US" altLang="ko-KR" b="0" i="0" baseline="0" dirty="0">
                          <a:latin typeface="+mn-ea"/>
                          <a:ea typeface="+mn-ea"/>
                          <a:cs typeface="Arial" pitchFamily="34" charset="0"/>
                        </a:rPr>
                        <a:t> </a:t>
                      </a:r>
                      <a:r>
                        <a:rPr lang="en-US" altLang="ko-KR" sz="1600" b="0" i="0" baseline="0" dirty="0">
                          <a:latin typeface="+mn-ea"/>
                          <a:ea typeface="+mn-ea"/>
                          <a:cs typeface="Arial" pitchFamily="34" charset="0"/>
                        </a:rPr>
                        <a:t>(</a:t>
                      </a:r>
                      <a:r>
                        <a:rPr lang="en-US" altLang="ko-KR" sz="1600" b="0" i="0" dirty="0">
                          <a:latin typeface="+mn-ea"/>
                          <a:ea typeface="+mn-ea"/>
                          <a:cs typeface="Arial" pitchFamily="34" charset="0"/>
                        </a:rPr>
                        <a:t>g/m</a:t>
                      </a:r>
                      <a:r>
                        <a:rPr lang="en-US" altLang="ko-KR" sz="1600" b="0" i="0" baseline="30000" dirty="0">
                          <a:latin typeface="+mn-ea"/>
                          <a:ea typeface="+mn-ea"/>
                          <a:cs typeface="Arial" pitchFamily="34" charset="0"/>
                        </a:rPr>
                        <a:t>2</a:t>
                      </a:r>
                      <a:r>
                        <a:rPr kumimoji="0" lang="en-US" altLang="ko-KR" sz="1600" b="0" i="0" u="none" strike="noStrike" kern="1200" cap="none" spc="0" normalizeH="0" baseline="0" noProof="0" dirty="0">
                          <a:ln>
                            <a:noFill/>
                          </a:ln>
                          <a:solidFill>
                            <a:prstClr val="black"/>
                          </a:solidFill>
                          <a:effectLst/>
                          <a:uLnTx/>
                          <a:uFillTx/>
                          <a:latin typeface="맑은 고딕"/>
                          <a:ea typeface="+mn-ea"/>
                          <a:cs typeface="Arial" pitchFamily="34" charset="0"/>
                        </a:rPr>
                        <a:t>)</a:t>
                      </a:r>
                      <a:endParaRPr lang="ko-KR" altLang="en-US" sz="1600" b="0" i="0" baseline="30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134±31</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136±38</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5"/>
                  </a:ext>
                </a:extLst>
              </a:tr>
              <a:tr h="460588">
                <a:tc>
                  <a:txBody>
                    <a:bodyPr/>
                    <a:lstStyle/>
                    <a:p>
                      <a:pPr marL="108000" latinLnBrk="1"/>
                      <a:r>
                        <a:rPr lang="en-US" altLang="ko-KR" b="0" i="0" dirty="0">
                          <a:latin typeface="+mn-ea"/>
                          <a:ea typeface="+mn-ea"/>
                          <a:cs typeface="Arial" pitchFamily="34" charset="0"/>
                        </a:rPr>
                        <a:t>LV ejection fraction </a:t>
                      </a:r>
                      <a:r>
                        <a:rPr lang="en-US" altLang="ko-KR" sz="1600" b="0" i="0" dirty="0">
                          <a:latin typeface="+mn-ea"/>
                          <a:ea typeface="+mn-ea"/>
                          <a:cs typeface="Arial" pitchFamily="34" charset="0"/>
                        </a:rPr>
                        <a:t>(%)</a:t>
                      </a:r>
                      <a:endParaRPr lang="ko-KR" altLang="en-US" sz="1600" b="0" i="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65±4</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Arial" panose="020B0604020202020204" pitchFamily="34" charset="0"/>
                        </a:rPr>
                        <a:t>65±5</a:t>
                      </a:r>
                      <a:endParaRPr lang="ko-KR" sz="1800" kern="100" dirty="0">
                        <a:effectLst/>
                        <a:latin typeface="+mn-ea"/>
                        <a:ea typeface="+mn-ea"/>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6"/>
                  </a:ext>
                </a:extLst>
              </a:tr>
              <a:tr h="460588">
                <a:tc>
                  <a:txBody>
                    <a:bodyPr/>
                    <a:lstStyle/>
                    <a:p>
                      <a:pPr marL="10800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mn-ea"/>
                          <a:cs typeface="Arial" pitchFamily="34" charset="0"/>
                        </a:rPr>
                        <a:t>Cause of AS</a:t>
                      </a:r>
                      <a:endParaRPr kumimoji="0" lang="ko-KR" altLang="en-US" sz="1800" b="0" i="0" u="none" strike="noStrike" kern="1200" cap="none" spc="0" normalizeH="0" baseline="0" noProof="0" dirty="0">
                        <a:ln>
                          <a:noFill/>
                        </a:ln>
                        <a:solidFill>
                          <a:prstClr val="black"/>
                        </a:solidFill>
                        <a:effectLst/>
                        <a:uLnTx/>
                        <a:uFillTx/>
                        <a:latin typeface="맑은 고딕"/>
                        <a:ea typeface="+mn-ea"/>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indent="0" algn="ctr" latinLnBrk="1">
                        <a:spcBef>
                          <a:spcPts val="0"/>
                        </a:spcBef>
                        <a:buFont typeface="Wingdings" pitchFamily="2" charset="2"/>
                        <a:buNone/>
                      </a:pPr>
                      <a:endParaRPr lang="ko-KR" altLang="en-US" sz="2000" dirty="0">
                        <a:solidFill>
                          <a:schemeClr val="tx1"/>
                        </a:solidFill>
                        <a:latin typeface="+mn-ea"/>
                        <a:ea typeface="+mn-ea"/>
                      </a:endParaRP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indent="0" algn="ctr" latinLnBrk="1">
                        <a:spcBef>
                          <a:spcPts val="0"/>
                        </a:spcBef>
                        <a:buFont typeface="Wingdings" pitchFamily="2" charset="2"/>
                        <a:buNone/>
                      </a:pPr>
                      <a:endParaRPr lang="ko-KR" altLang="en-US" sz="2000" dirty="0">
                        <a:solidFill>
                          <a:schemeClr val="tx1"/>
                        </a:solidFill>
                        <a:latin typeface="+mn-ea"/>
                        <a:ea typeface="+mn-ea"/>
                      </a:endParaRP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7"/>
                  </a:ext>
                </a:extLst>
              </a:tr>
              <a:tr h="460588">
                <a:tc>
                  <a:txBody>
                    <a:bodyPr/>
                    <a:lstStyle/>
                    <a:p>
                      <a:pPr marL="288000" latinLnBrk="1"/>
                      <a:r>
                        <a:rPr lang="en-US" altLang="ko-KR" dirty="0">
                          <a:latin typeface="+mn-ea"/>
                          <a:ea typeface="+mn-ea"/>
                          <a:cs typeface="Arial" pitchFamily="34" charset="0"/>
                        </a:rPr>
                        <a:t>Bicuspid</a:t>
                      </a:r>
                      <a:endParaRPr lang="ko-KR" altLang="en-US" dirty="0">
                        <a:latin typeface="+mn-ea"/>
                        <a:ea typeface="+mn-ea"/>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Times New Roman"/>
                        </a:rPr>
                        <a:t>39 (54%)</a:t>
                      </a:r>
                      <a:endParaRPr lang="ko-KR" sz="1800" kern="100" dirty="0">
                        <a:effectLst/>
                        <a:latin typeface="+mn-ea"/>
                        <a:ea typeface="+mn-ea"/>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Times New Roman"/>
                        </a:rPr>
                        <a:t>49 (67%)</a:t>
                      </a:r>
                      <a:endParaRPr lang="ko-KR" sz="1800" kern="100" dirty="0">
                        <a:effectLst/>
                        <a:latin typeface="+mn-ea"/>
                        <a:ea typeface="+mn-ea"/>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8"/>
                  </a:ext>
                </a:extLst>
              </a:tr>
              <a:tr h="460588">
                <a:tc>
                  <a:txBody>
                    <a:bodyPr/>
                    <a:lstStyle/>
                    <a:p>
                      <a:pPr marL="288000" latinLnBrk="1"/>
                      <a:r>
                        <a:rPr lang="en-US" altLang="ko-KR" dirty="0">
                          <a:latin typeface="+mn-ea"/>
                          <a:ea typeface="+mn-ea"/>
                          <a:cs typeface="Arial" pitchFamily="34" charset="0"/>
                        </a:rPr>
                        <a:t>Degenerative</a:t>
                      </a:r>
                      <a:endParaRPr lang="ko-KR" altLang="en-US" dirty="0">
                        <a:latin typeface="+mn-ea"/>
                        <a:ea typeface="+mn-ea"/>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Times New Roman"/>
                        </a:rPr>
                        <a:t>26 (36%)</a:t>
                      </a:r>
                      <a:endParaRPr lang="ko-KR" sz="1800" kern="100" dirty="0">
                        <a:effectLst/>
                        <a:latin typeface="+mn-ea"/>
                        <a:ea typeface="+mn-ea"/>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Times New Roman"/>
                        </a:rPr>
                        <a:t>22 (30%)</a:t>
                      </a:r>
                      <a:endParaRPr lang="ko-KR" sz="1800" kern="100" dirty="0">
                        <a:effectLst/>
                        <a:latin typeface="+mn-ea"/>
                        <a:ea typeface="+mn-ea"/>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9"/>
                  </a:ext>
                </a:extLst>
              </a:tr>
              <a:tr h="460588">
                <a:tc>
                  <a:txBody>
                    <a:bodyPr/>
                    <a:lstStyle/>
                    <a:p>
                      <a:pPr marL="288000" latinLnBrk="1"/>
                      <a:r>
                        <a:rPr lang="en-US" altLang="ko-KR" dirty="0">
                          <a:latin typeface="+mn-ea"/>
                          <a:ea typeface="+mn-ea"/>
                          <a:cs typeface="Arial" pitchFamily="34" charset="0"/>
                        </a:rPr>
                        <a:t>Rheumatic</a:t>
                      </a:r>
                      <a:endParaRPr lang="ko-KR" altLang="en-US" dirty="0">
                        <a:latin typeface="+mn-ea"/>
                        <a:ea typeface="+mn-ea"/>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Times New Roman"/>
                        </a:rPr>
                        <a:t>7 (10%)</a:t>
                      </a:r>
                      <a:endParaRPr lang="ko-KR" sz="1800" kern="100" dirty="0">
                        <a:effectLst/>
                        <a:latin typeface="+mn-ea"/>
                        <a:ea typeface="+mn-ea"/>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0">
                        <a:lnSpc>
                          <a:spcPct val="150000"/>
                        </a:lnSpc>
                        <a:spcAft>
                          <a:spcPts val="0"/>
                        </a:spcAft>
                      </a:pPr>
                      <a:r>
                        <a:rPr lang="en-US" sz="1800" kern="100" dirty="0">
                          <a:solidFill>
                            <a:srgbClr val="000000"/>
                          </a:solidFill>
                          <a:effectLst/>
                          <a:latin typeface="+mn-ea"/>
                          <a:ea typeface="+mn-ea"/>
                          <a:cs typeface="Times New Roman"/>
                        </a:rPr>
                        <a:t>2 (3%)</a:t>
                      </a:r>
                      <a:endParaRPr lang="ko-KR" sz="1800" kern="100" dirty="0">
                        <a:effectLst/>
                        <a:latin typeface="+mn-ea"/>
                        <a:ea typeface="+mn-ea"/>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370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3"/>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Results: AVR Procedures</a:t>
            </a:r>
          </a:p>
        </p:txBody>
      </p:sp>
      <p:graphicFrame>
        <p:nvGraphicFramePr>
          <p:cNvPr id="6" name="표 5"/>
          <p:cNvGraphicFramePr>
            <a:graphicFrameLocks noGrp="1"/>
          </p:cNvGraphicFramePr>
          <p:nvPr>
            <p:extLst>
              <p:ext uri="{D42A27DB-BD31-4B8C-83A1-F6EECF244321}">
                <p14:modId xmlns:p14="http://schemas.microsoft.com/office/powerpoint/2010/main" val="3680292731"/>
              </p:ext>
            </p:extLst>
          </p:nvPr>
        </p:nvGraphicFramePr>
        <p:xfrm>
          <a:off x="1222864" y="1068376"/>
          <a:ext cx="9732021" cy="5393720"/>
        </p:xfrm>
        <a:graphic>
          <a:graphicData uri="http://schemas.openxmlformats.org/drawingml/2006/table">
            <a:tbl>
              <a:tblPr firstRow="1" bandRow="1"/>
              <a:tblGrid>
                <a:gridCol w="3599859">
                  <a:extLst>
                    <a:ext uri="{9D8B030D-6E8A-4147-A177-3AD203B41FA5}">
                      <a16:colId xmlns:a16="http://schemas.microsoft.com/office/drawing/2014/main" val="20000"/>
                    </a:ext>
                  </a:extLst>
                </a:gridCol>
                <a:gridCol w="3331811">
                  <a:extLst>
                    <a:ext uri="{9D8B030D-6E8A-4147-A177-3AD203B41FA5}">
                      <a16:colId xmlns:a16="http://schemas.microsoft.com/office/drawing/2014/main" val="20001"/>
                    </a:ext>
                  </a:extLst>
                </a:gridCol>
                <a:gridCol w="2800351">
                  <a:extLst>
                    <a:ext uri="{9D8B030D-6E8A-4147-A177-3AD203B41FA5}">
                      <a16:colId xmlns:a16="http://schemas.microsoft.com/office/drawing/2014/main" val="20002"/>
                    </a:ext>
                  </a:extLst>
                </a:gridCol>
              </a:tblGrid>
              <a:tr h="566239">
                <a:tc>
                  <a:txBody>
                    <a:bodyPr/>
                    <a:lstStyle/>
                    <a:p>
                      <a:pPr marL="108000" latinLnBrk="1"/>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799A"/>
                    </a:solidFill>
                  </a:tcPr>
                </a:tc>
                <a:tc>
                  <a:txBody>
                    <a:bodyPr/>
                    <a:lstStyle/>
                    <a:p>
                      <a:pPr marL="0" indent="0" algn="ctr" latinLnBrk="1">
                        <a:spcBef>
                          <a:spcPts val="300"/>
                        </a:spcBef>
                        <a:buFont typeface="Wingdings" pitchFamily="2" charset="2"/>
                        <a:buNone/>
                      </a:pPr>
                      <a:r>
                        <a:rPr lang="en-US" altLang="ko-KR" sz="2400" b="1" dirty="0">
                          <a:solidFill>
                            <a:schemeClr val="bg1"/>
                          </a:solidFill>
                          <a:latin typeface="+mn-ea"/>
                          <a:ea typeface="+mn-ea"/>
                        </a:rPr>
                        <a:t>Conventional Treatment (n=72)</a:t>
                      </a:r>
                      <a:endParaRPr lang="ko-KR" altLang="en-US" sz="24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799A"/>
                    </a:solidFill>
                  </a:tcPr>
                </a:tc>
                <a:tc>
                  <a:txBody>
                    <a:bodyPr/>
                    <a:lstStyle/>
                    <a:p>
                      <a:pPr marL="0" indent="0" algn="ctr" latinLnBrk="1">
                        <a:spcBef>
                          <a:spcPts val="300"/>
                        </a:spcBef>
                        <a:buFont typeface="Wingdings" pitchFamily="2" charset="2"/>
                        <a:buNone/>
                      </a:pPr>
                      <a:r>
                        <a:rPr lang="en-US" altLang="ko-KR" sz="2400" b="1" dirty="0">
                          <a:solidFill>
                            <a:schemeClr val="bg1"/>
                          </a:solidFill>
                          <a:latin typeface="+mn-ea"/>
                          <a:ea typeface="+mn-ea"/>
                        </a:rPr>
                        <a:t>Early Surgery</a:t>
                      </a:r>
                    </a:p>
                    <a:p>
                      <a:pPr marL="0" indent="0" algn="ctr" latinLnBrk="1">
                        <a:spcBef>
                          <a:spcPts val="300"/>
                        </a:spcBef>
                        <a:buFont typeface="Wingdings" pitchFamily="2" charset="2"/>
                        <a:buNone/>
                      </a:pPr>
                      <a:r>
                        <a:rPr lang="en-US" altLang="ko-KR" sz="2400" b="1" dirty="0">
                          <a:solidFill>
                            <a:schemeClr val="bg1"/>
                          </a:solidFill>
                          <a:latin typeface="+mn-ea"/>
                          <a:ea typeface="+mn-ea"/>
                        </a:rPr>
                        <a:t>(n=73)</a:t>
                      </a:r>
                      <a:endParaRPr lang="ko-KR" altLang="en-US" sz="24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799A"/>
                    </a:solidFill>
                  </a:tcPr>
                </a:tc>
                <a:extLst>
                  <a:ext uri="{0D108BD9-81ED-4DB2-BD59-A6C34878D82A}">
                    <a16:rowId xmlns:a16="http://schemas.microsoft.com/office/drawing/2014/main" val="10000"/>
                  </a:ext>
                </a:extLst>
              </a:tr>
              <a:tr h="448010">
                <a:tc>
                  <a:txBody>
                    <a:bodyPr/>
                    <a:lstStyle/>
                    <a:p>
                      <a:pPr marL="180000" latinLnBrk="1"/>
                      <a:r>
                        <a:rPr lang="en-US" altLang="ko-KR" sz="2000" b="1" dirty="0">
                          <a:solidFill>
                            <a:schemeClr val="tx1"/>
                          </a:solidFill>
                          <a:latin typeface="+mn-ea"/>
                          <a:ea typeface="+mn-ea"/>
                          <a:cs typeface="Arial" pitchFamily="34" charset="0"/>
                        </a:rPr>
                        <a:t>Performance of AVR</a:t>
                      </a:r>
                      <a:endParaRPr lang="ko-KR" altLang="en-US" sz="2000" b="1" dirty="0">
                        <a:solidFill>
                          <a:schemeClr val="tx1"/>
                        </a:solidFill>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latinLnBrk="1"/>
                      <a:r>
                        <a:rPr lang="en-US" altLang="ko-KR" sz="2000" b="1" dirty="0">
                          <a:solidFill>
                            <a:schemeClr val="tx1"/>
                          </a:solidFill>
                          <a:latin typeface="+mn-ea"/>
                          <a:ea typeface="+mn-ea"/>
                          <a:cs typeface="Arial" pitchFamily="34" charset="0"/>
                        </a:rPr>
                        <a:t>53 (74%)</a:t>
                      </a:r>
                      <a:endParaRPr lang="ko-KR" altLang="en-US" sz="2000" b="1" dirty="0">
                        <a:solidFill>
                          <a:schemeClr val="tx1"/>
                        </a:solidFill>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latinLnBrk="1"/>
                      <a:r>
                        <a:rPr lang="en-US" altLang="ko-KR" sz="2000" b="1" dirty="0">
                          <a:solidFill>
                            <a:schemeClr val="tx1"/>
                          </a:solidFill>
                          <a:latin typeface="+mn-ea"/>
                          <a:ea typeface="+mn-ea"/>
                          <a:cs typeface="Arial" pitchFamily="34" charset="0"/>
                        </a:rPr>
                        <a:t>72 (99%)</a:t>
                      </a:r>
                      <a:endParaRPr lang="ko-KR" altLang="en-US" sz="2000" b="1" dirty="0">
                        <a:solidFill>
                          <a:schemeClr val="tx1"/>
                        </a:solidFill>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1"/>
                  </a:ext>
                </a:extLst>
              </a:tr>
              <a:tr h="448010">
                <a:tc>
                  <a:txBody>
                    <a:bodyPr/>
                    <a:lstStyle/>
                    <a:p>
                      <a:pPr marL="180000" latinLnBrk="1"/>
                      <a:r>
                        <a:rPr lang="en-US" altLang="ko-KR" sz="2000" dirty="0">
                          <a:latin typeface="+mn-ea"/>
                          <a:ea typeface="+mn-ea"/>
                          <a:cs typeface="Arial" pitchFamily="34" charset="0"/>
                        </a:rPr>
                        <a:t>  Early surgery</a:t>
                      </a:r>
                      <a:endParaRPr lang="ko-KR" altLang="en-US" sz="2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sz="2000" dirty="0">
                          <a:latin typeface="+mn-ea"/>
                          <a:ea typeface="+mn-ea"/>
                          <a:cs typeface="Arial" pitchFamily="34" charset="0"/>
                        </a:rPr>
                        <a:t> 2 (4%)</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sz="2000" dirty="0">
                          <a:latin typeface="+mn-ea"/>
                          <a:ea typeface="+mn-ea"/>
                          <a:cs typeface="Arial" pitchFamily="34" charset="0"/>
                        </a:rPr>
                        <a:t>69 (96%)</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2"/>
                  </a:ext>
                </a:extLst>
              </a:tr>
              <a:tr h="448010">
                <a:tc>
                  <a:txBody>
                    <a:bodyPr/>
                    <a:lstStyle/>
                    <a:p>
                      <a:pPr marL="180000" latinLnBrk="1"/>
                      <a:r>
                        <a:rPr lang="en-US" altLang="ko-KR" sz="2000" dirty="0">
                          <a:latin typeface="+mn-ea"/>
                          <a:ea typeface="+mn-ea"/>
                          <a:cs typeface="Arial" pitchFamily="34" charset="0"/>
                        </a:rPr>
                        <a:t>  Urgent surgery</a:t>
                      </a:r>
                      <a:endParaRPr lang="ko-KR" altLang="en-US" sz="2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sz="2000" dirty="0">
                          <a:latin typeface="+mn-ea"/>
                          <a:ea typeface="+mn-ea"/>
                          <a:cs typeface="Arial" pitchFamily="34" charset="0"/>
                        </a:rPr>
                        <a:t>  9 (17%)</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sz="2000" dirty="0">
                          <a:latin typeface="+mn-ea"/>
                          <a:ea typeface="+mn-ea"/>
                          <a:cs typeface="Arial" pitchFamily="34" charset="0"/>
                        </a:rPr>
                        <a:t>0 (0%)</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3"/>
                  </a:ext>
                </a:extLst>
              </a:tr>
              <a:tr h="448010">
                <a:tc>
                  <a:txBody>
                    <a:bodyPr/>
                    <a:lstStyle/>
                    <a:p>
                      <a:pPr marL="180000" latinLnBrk="1"/>
                      <a:r>
                        <a:rPr lang="en-US" altLang="ko-KR" sz="2000" dirty="0">
                          <a:latin typeface="+mn-ea"/>
                          <a:ea typeface="+mn-ea"/>
                          <a:cs typeface="Arial" pitchFamily="34" charset="0"/>
                        </a:rPr>
                        <a:t>Mechanical</a:t>
                      </a:r>
                      <a:r>
                        <a:rPr lang="en-US" altLang="ko-KR" sz="2000" baseline="0" dirty="0">
                          <a:latin typeface="+mn-ea"/>
                          <a:ea typeface="+mn-ea"/>
                          <a:cs typeface="Arial" pitchFamily="34" charset="0"/>
                        </a:rPr>
                        <a:t> prosthesis</a:t>
                      </a:r>
                      <a:endParaRPr lang="ko-KR" altLang="en-US" sz="2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sz="2000" dirty="0">
                          <a:latin typeface="+mn-ea"/>
                          <a:ea typeface="+mn-ea"/>
                          <a:cs typeface="Arial" pitchFamily="34" charset="0"/>
                        </a:rPr>
                        <a:t>21 (40%)</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sz="2000" dirty="0">
                          <a:latin typeface="+mn-ea"/>
                          <a:ea typeface="+mn-ea"/>
                          <a:cs typeface="Arial" pitchFamily="34" charset="0"/>
                        </a:rPr>
                        <a:t>36 (50%)</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4"/>
                  </a:ext>
                </a:extLst>
              </a:tr>
              <a:tr h="448010">
                <a:tc>
                  <a:txBody>
                    <a:bodyPr/>
                    <a:lstStyle/>
                    <a:p>
                      <a:pPr marL="180000" latinLnBrk="1"/>
                      <a:r>
                        <a:rPr lang="en-US" altLang="ko-KR" sz="2000" dirty="0">
                          <a:latin typeface="+mn-ea"/>
                          <a:ea typeface="+mn-ea"/>
                          <a:cs typeface="Arial" pitchFamily="34" charset="0"/>
                        </a:rPr>
                        <a:t>CABG</a:t>
                      </a:r>
                      <a:endParaRPr lang="ko-KR" altLang="en-US" sz="2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sz="2000" dirty="0">
                          <a:latin typeface="+mn-ea"/>
                          <a:ea typeface="+mn-ea"/>
                          <a:cs typeface="Arial" pitchFamily="34" charset="0"/>
                        </a:rPr>
                        <a:t>1 (2%)</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sz="2000" dirty="0">
                          <a:latin typeface="+mn-ea"/>
                          <a:ea typeface="+mn-ea"/>
                          <a:cs typeface="Arial" pitchFamily="34" charset="0"/>
                        </a:rPr>
                        <a:t>5 (7%)</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5"/>
                  </a:ext>
                </a:extLst>
              </a:tr>
              <a:tr h="448010">
                <a:tc>
                  <a:txBody>
                    <a:bodyPr/>
                    <a:lstStyle/>
                    <a:p>
                      <a:pPr marL="180000" latinLnBrk="1"/>
                      <a:r>
                        <a:rPr lang="en-US" altLang="ko-KR" sz="2000" dirty="0">
                          <a:latin typeface="+mn-ea"/>
                          <a:ea typeface="+mn-ea"/>
                          <a:cs typeface="Arial" pitchFamily="34" charset="0"/>
                        </a:rPr>
                        <a:t>Replacement of</a:t>
                      </a:r>
                      <a:r>
                        <a:rPr lang="en-US" altLang="ko-KR" sz="2000" baseline="0" dirty="0">
                          <a:latin typeface="+mn-ea"/>
                          <a:ea typeface="+mn-ea"/>
                          <a:cs typeface="Arial" pitchFamily="34" charset="0"/>
                        </a:rPr>
                        <a:t> aorta</a:t>
                      </a:r>
                      <a:endParaRPr lang="ko-KR" altLang="en-US" sz="2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sz="2000" dirty="0">
                          <a:latin typeface="+mn-ea"/>
                          <a:ea typeface="+mn-ea"/>
                          <a:cs typeface="Arial" pitchFamily="34" charset="0"/>
                        </a:rPr>
                        <a:t>8 (15%)</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algn="ctr" latinLnBrk="1"/>
                      <a:r>
                        <a:rPr lang="en-US" altLang="ko-KR" sz="2000" dirty="0">
                          <a:latin typeface="+mn-ea"/>
                          <a:ea typeface="+mn-ea"/>
                          <a:cs typeface="Arial" pitchFamily="34" charset="0"/>
                        </a:rPr>
                        <a:t>7 (10%)</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6"/>
                  </a:ext>
                </a:extLst>
              </a:tr>
              <a:tr h="448010">
                <a:tc>
                  <a:txBody>
                    <a:bodyPr/>
                    <a:lstStyle/>
                    <a:p>
                      <a:pPr marL="180000" latinLnBrk="1"/>
                      <a:r>
                        <a:rPr lang="en-US" altLang="ko-KR" sz="2000" b="1" dirty="0">
                          <a:latin typeface="+mn-ea"/>
                          <a:ea typeface="+mn-ea"/>
                          <a:cs typeface="Arial" pitchFamily="34" charset="0"/>
                        </a:rPr>
                        <a:t>Operative mortality</a:t>
                      </a:r>
                      <a:endParaRPr lang="ko-KR" altLang="en-US" sz="2000" b="1"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latin typeface="+mn-ea"/>
                          <a:ea typeface="+mn-ea"/>
                          <a:cs typeface="Arial" pitchFamily="34" charset="0"/>
                        </a:rPr>
                        <a:t>0 (0%)</a:t>
                      </a:r>
                      <a:endParaRPr lang="ko-KR" altLang="en-US" sz="2000" b="1"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latin typeface="+mn-ea"/>
                          <a:ea typeface="+mn-ea"/>
                          <a:cs typeface="Arial" pitchFamily="34" charset="0"/>
                        </a:rPr>
                        <a:t>0 (0%)</a:t>
                      </a:r>
                      <a:endParaRPr lang="ko-KR" altLang="en-US" sz="2000" b="1"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7"/>
                  </a:ext>
                </a:extLst>
              </a:tr>
              <a:tr h="448010">
                <a:tc>
                  <a:txBody>
                    <a:bodyPr/>
                    <a:lstStyle/>
                    <a:p>
                      <a:pPr marL="180000" latinLnBrk="1"/>
                      <a:r>
                        <a:rPr lang="en-US" altLang="ko-KR" sz="2000" dirty="0">
                          <a:latin typeface="+mn-ea"/>
                          <a:ea typeface="+mn-ea"/>
                          <a:cs typeface="Arial" pitchFamily="34" charset="0"/>
                        </a:rPr>
                        <a:t>Stroke</a:t>
                      </a:r>
                      <a:endParaRPr lang="ko-KR" altLang="en-US" sz="2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dirty="0">
                          <a:latin typeface="+mn-ea"/>
                          <a:ea typeface="+mn-ea"/>
                          <a:cs typeface="Arial" pitchFamily="34" charset="0"/>
                        </a:rPr>
                        <a:t>0 (0%)</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dirty="0">
                          <a:latin typeface="+mn-ea"/>
                          <a:ea typeface="+mn-ea"/>
                          <a:cs typeface="Arial" pitchFamily="34" charset="0"/>
                        </a:rPr>
                        <a:t>1 (1%)</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8"/>
                  </a:ext>
                </a:extLst>
              </a:tr>
              <a:tr h="448010">
                <a:tc>
                  <a:txBody>
                    <a:bodyPr/>
                    <a:lstStyle/>
                    <a:p>
                      <a:pPr marL="180000" latinLnBrk="1"/>
                      <a:r>
                        <a:rPr lang="en-US" altLang="ko-KR" sz="2000" dirty="0">
                          <a:latin typeface="+mn-ea"/>
                          <a:ea typeface="+mn-ea"/>
                          <a:cs typeface="Arial" pitchFamily="34" charset="0"/>
                        </a:rPr>
                        <a:t>Myocardial infarction</a:t>
                      </a:r>
                      <a:endParaRPr lang="ko-KR" altLang="en-US" sz="2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sz="2000" dirty="0">
                          <a:latin typeface="+mn-ea"/>
                          <a:ea typeface="+mn-ea"/>
                          <a:cs typeface="Arial" pitchFamily="34" charset="0"/>
                        </a:rPr>
                        <a:t>1 (2%)</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algn="ctr" latinLnBrk="1"/>
                      <a:r>
                        <a:rPr lang="en-US" altLang="ko-KR" sz="2000" dirty="0">
                          <a:latin typeface="+mn-ea"/>
                          <a:ea typeface="+mn-ea"/>
                          <a:cs typeface="Arial" pitchFamily="34" charset="0"/>
                        </a:rPr>
                        <a:t>0 (0%)</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9"/>
                  </a:ext>
                </a:extLst>
              </a:tr>
              <a:tr h="448010">
                <a:tc>
                  <a:txBody>
                    <a:bodyPr/>
                    <a:lstStyle/>
                    <a:p>
                      <a:pPr marL="180000" latinLnBrk="1"/>
                      <a:r>
                        <a:rPr lang="en-US" altLang="ko-KR" sz="2000" dirty="0">
                          <a:latin typeface="+mn-ea"/>
                          <a:ea typeface="+mn-ea"/>
                          <a:cs typeface="Arial" pitchFamily="34" charset="0"/>
                        </a:rPr>
                        <a:t>Reoperation</a:t>
                      </a:r>
                      <a:endParaRPr lang="ko-KR" altLang="en-US" sz="2000"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dirty="0">
                          <a:latin typeface="+mn-ea"/>
                          <a:ea typeface="+mn-ea"/>
                          <a:cs typeface="Arial" pitchFamily="34" charset="0"/>
                        </a:rPr>
                        <a:t>0 (0%)</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dirty="0">
                          <a:latin typeface="+mn-ea"/>
                          <a:ea typeface="+mn-ea"/>
                          <a:cs typeface="Arial" pitchFamily="34" charset="0"/>
                        </a:rPr>
                        <a:t>0 (0%)</a:t>
                      </a:r>
                      <a:endParaRPr lang="ko-KR" altLang="en-US" sz="2000" dirty="0">
                        <a:latin typeface="+mn-ea"/>
                        <a:ea typeface="+mn-ea"/>
                        <a:cs typeface="Arial" pitchFamily="34" charset="0"/>
                      </a:endParaRPr>
                    </a:p>
                  </a:txBody>
                  <a:tcPr marL="90000" marR="468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1080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3"/>
          <a:srcRect t="95443" b="3164"/>
          <a:stretch/>
        </p:blipFill>
        <p:spPr>
          <a:xfrm>
            <a:off x="-10300" y="828000"/>
            <a:ext cx="12198350" cy="76240"/>
          </a:xfrm>
          <a:prstGeom prst="rect">
            <a:avLst/>
          </a:prstGeom>
        </p:spPr>
      </p:pic>
      <p:sp>
        <p:nvSpPr>
          <p:cNvPr id="21" name="제목 5"/>
          <p:cNvSpPr txBox="1">
            <a:spLocks/>
          </p:cNvSpPr>
          <p:nvPr/>
        </p:nvSpPr>
        <p:spPr>
          <a:xfrm>
            <a:off x="0" y="0"/>
            <a:ext cx="12192000" cy="828000"/>
          </a:xfrm>
          <a:prstGeom prst="rect">
            <a:avLst/>
          </a:prstGeom>
          <a:solidFill>
            <a:srgbClr val="7193BD"/>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n-US" altLang="ko-KR" sz="3600" b="1" dirty="0">
                <a:solidFill>
                  <a:sysClr val="window" lastClr="FFFFFF"/>
                </a:solidFill>
                <a:latin typeface="맑은 고딕"/>
              </a:rPr>
              <a:t>Results: End Points</a:t>
            </a:r>
          </a:p>
        </p:txBody>
      </p:sp>
      <p:graphicFrame>
        <p:nvGraphicFramePr>
          <p:cNvPr id="6" name="표 5"/>
          <p:cNvGraphicFramePr>
            <a:graphicFrameLocks noGrp="1"/>
          </p:cNvGraphicFramePr>
          <p:nvPr>
            <p:extLst>
              <p:ext uri="{D42A27DB-BD31-4B8C-83A1-F6EECF244321}">
                <p14:modId xmlns:p14="http://schemas.microsoft.com/office/powerpoint/2010/main" val="469411593"/>
              </p:ext>
            </p:extLst>
          </p:nvPr>
        </p:nvGraphicFramePr>
        <p:xfrm>
          <a:off x="438150" y="1116000"/>
          <a:ext cx="11353800" cy="5655422"/>
        </p:xfrm>
        <a:graphic>
          <a:graphicData uri="http://schemas.openxmlformats.org/drawingml/2006/table">
            <a:tbl>
              <a:tblPr firstRow="1" bandRow="1"/>
              <a:tblGrid>
                <a:gridCol w="3661902">
                  <a:extLst>
                    <a:ext uri="{9D8B030D-6E8A-4147-A177-3AD203B41FA5}">
                      <a16:colId xmlns:a16="http://schemas.microsoft.com/office/drawing/2014/main" val="20000"/>
                    </a:ext>
                  </a:extLst>
                </a:gridCol>
                <a:gridCol w="2129298">
                  <a:extLst>
                    <a:ext uri="{9D8B030D-6E8A-4147-A177-3AD203B41FA5}">
                      <a16:colId xmlns:a16="http://schemas.microsoft.com/office/drawing/2014/main" val="20001"/>
                    </a:ext>
                  </a:extLst>
                </a:gridCol>
                <a:gridCol w="2238375">
                  <a:extLst>
                    <a:ext uri="{9D8B030D-6E8A-4147-A177-3AD203B41FA5}">
                      <a16:colId xmlns:a16="http://schemas.microsoft.com/office/drawing/2014/main" val="20002"/>
                    </a:ext>
                  </a:extLst>
                </a:gridCol>
                <a:gridCol w="2017866">
                  <a:extLst>
                    <a:ext uri="{9D8B030D-6E8A-4147-A177-3AD203B41FA5}">
                      <a16:colId xmlns:a16="http://schemas.microsoft.com/office/drawing/2014/main" val="20003"/>
                    </a:ext>
                  </a:extLst>
                </a:gridCol>
                <a:gridCol w="1306359">
                  <a:extLst>
                    <a:ext uri="{9D8B030D-6E8A-4147-A177-3AD203B41FA5}">
                      <a16:colId xmlns:a16="http://schemas.microsoft.com/office/drawing/2014/main" val="20004"/>
                    </a:ext>
                  </a:extLst>
                </a:gridCol>
              </a:tblGrid>
              <a:tr h="627075">
                <a:tc>
                  <a:txBody>
                    <a:bodyPr/>
                    <a:lstStyle/>
                    <a:p>
                      <a:pPr marL="108000" latinLnBrk="1"/>
                      <a:endParaRPr lang="ko-KR" altLang="en-US" dirty="0">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0799A"/>
                    </a:solidFill>
                  </a:tcPr>
                </a:tc>
                <a:tc>
                  <a:txBody>
                    <a:bodyPr/>
                    <a:lstStyle/>
                    <a:p>
                      <a:pPr marL="0" indent="0" algn="ctr" latinLnBrk="1">
                        <a:spcBef>
                          <a:spcPts val="300"/>
                        </a:spcBef>
                        <a:buFont typeface="Wingdings" pitchFamily="2" charset="2"/>
                        <a:buNone/>
                      </a:pPr>
                      <a:r>
                        <a:rPr lang="en-US" altLang="ko-KR" sz="2400" b="1" dirty="0">
                          <a:solidFill>
                            <a:schemeClr val="bg1"/>
                          </a:solidFill>
                          <a:latin typeface="+mn-ea"/>
                          <a:ea typeface="+mn-ea"/>
                        </a:rPr>
                        <a:t>Conventional</a:t>
                      </a:r>
                      <a:endParaRPr lang="ko-KR" altLang="en-US" sz="24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0799A"/>
                    </a:solidFill>
                  </a:tcPr>
                </a:tc>
                <a:tc>
                  <a:txBody>
                    <a:bodyPr/>
                    <a:lstStyle/>
                    <a:p>
                      <a:pPr marL="0" indent="0" algn="ctr" latinLnBrk="1">
                        <a:spcBef>
                          <a:spcPts val="300"/>
                        </a:spcBef>
                        <a:buFont typeface="Wingdings" pitchFamily="2" charset="2"/>
                        <a:buNone/>
                      </a:pPr>
                      <a:r>
                        <a:rPr lang="en-US" altLang="ko-KR" sz="2400" b="1" dirty="0">
                          <a:solidFill>
                            <a:schemeClr val="bg1"/>
                          </a:solidFill>
                          <a:latin typeface="+mn-ea"/>
                          <a:ea typeface="+mn-ea"/>
                        </a:rPr>
                        <a:t>Early surgery</a:t>
                      </a:r>
                      <a:endParaRPr lang="ko-KR" altLang="en-US" sz="24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0799A"/>
                    </a:solidFill>
                  </a:tcPr>
                </a:tc>
                <a:tc>
                  <a:txBody>
                    <a:bodyPr/>
                    <a:lstStyle/>
                    <a:p>
                      <a:pPr marL="0" indent="0" algn="ctr" latinLnBrk="1">
                        <a:spcBef>
                          <a:spcPts val="300"/>
                        </a:spcBef>
                        <a:buFont typeface="Wingdings" pitchFamily="2" charset="2"/>
                        <a:buNone/>
                      </a:pPr>
                      <a:r>
                        <a:rPr lang="en-US" altLang="ko-KR" sz="2400" b="1" dirty="0">
                          <a:solidFill>
                            <a:schemeClr val="bg1"/>
                          </a:solidFill>
                          <a:latin typeface="+mn-ea"/>
                          <a:ea typeface="+mn-ea"/>
                        </a:rPr>
                        <a:t>Hazard</a:t>
                      </a:r>
                      <a:r>
                        <a:rPr lang="en-US" altLang="ko-KR" sz="2400" b="1" baseline="0" dirty="0">
                          <a:solidFill>
                            <a:schemeClr val="bg1"/>
                          </a:solidFill>
                          <a:latin typeface="+mn-ea"/>
                          <a:ea typeface="+mn-ea"/>
                        </a:rPr>
                        <a:t> ratio</a:t>
                      </a:r>
                      <a:endParaRPr lang="ko-KR" altLang="en-US" sz="24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0799A"/>
                    </a:solidFill>
                  </a:tcPr>
                </a:tc>
                <a:tc>
                  <a:txBody>
                    <a:bodyPr/>
                    <a:lstStyle/>
                    <a:p>
                      <a:pPr marL="0" indent="0" algn="ctr" latinLnBrk="1">
                        <a:spcBef>
                          <a:spcPts val="300"/>
                        </a:spcBef>
                        <a:buFont typeface="Wingdings" pitchFamily="2" charset="2"/>
                        <a:buNone/>
                      </a:pPr>
                      <a:r>
                        <a:rPr lang="en-US" altLang="ko-KR" sz="2400" b="1" dirty="0">
                          <a:solidFill>
                            <a:schemeClr val="bg1"/>
                          </a:solidFill>
                          <a:latin typeface="+mn-ea"/>
                          <a:ea typeface="+mn-ea"/>
                        </a:rPr>
                        <a:t>P value</a:t>
                      </a:r>
                      <a:endParaRPr lang="ko-KR" altLang="en-US" sz="2400" b="1" dirty="0">
                        <a:solidFill>
                          <a:schemeClr val="bg1"/>
                        </a:solidFill>
                        <a:latin typeface="+mn-ea"/>
                        <a:ea typeface="+mn-ea"/>
                      </a:endParaRPr>
                    </a:p>
                  </a:txBody>
                  <a:tcPr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0799A"/>
                    </a:solidFill>
                  </a:tcPr>
                </a:tc>
                <a:extLst>
                  <a:ext uri="{0D108BD9-81ED-4DB2-BD59-A6C34878D82A}">
                    <a16:rowId xmlns:a16="http://schemas.microsoft.com/office/drawing/2014/main" val="10000"/>
                  </a:ext>
                </a:extLst>
              </a:tr>
              <a:tr h="1143000">
                <a:tc>
                  <a:txBody>
                    <a:bodyPr/>
                    <a:lstStyle/>
                    <a:p>
                      <a:pPr marL="108000" algn="l" latinLnBrk="1"/>
                      <a:r>
                        <a:rPr lang="en-US" altLang="ko-KR" sz="2800" b="1" i="0" dirty="0">
                          <a:solidFill>
                            <a:srgbClr val="C00000"/>
                          </a:solidFill>
                          <a:latin typeface="+mn-ea"/>
                          <a:ea typeface="+mn-ea"/>
                          <a:cs typeface="Arial" pitchFamily="34" charset="0"/>
                        </a:rPr>
                        <a:t>Primary end point</a:t>
                      </a:r>
                      <a:endParaRPr lang="en-US" altLang="ko-KR" sz="2400" b="1" i="0" dirty="0">
                        <a:solidFill>
                          <a:srgbClr val="C00000"/>
                        </a:solidFill>
                        <a:latin typeface="+mn-ea"/>
                        <a:ea typeface="+mn-ea"/>
                        <a:cs typeface="Arial" pitchFamily="34" charset="0"/>
                      </a:endParaRPr>
                    </a:p>
                    <a:p>
                      <a:pPr marL="108000" algn="l" latinLnBrk="1"/>
                      <a:r>
                        <a:rPr lang="en-US" altLang="ko-KR" sz="2400" b="0" i="0" dirty="0">
                          <a:solidFill>
                            <a:srgbClr val="C00000"/>
                          </a:solidFill>
                          <a:latin typeface="+mn-ea"/>
                          <a:ea typeface="+mn-ea"/>
                          <a:cs typeface="Arial" pitchFamily="34" charset="0"/>
                        </a:rPr>
                        <a:t>(Operative or CV death)</a:t>
                      </a:r>
                      <a:endParaRPr lang="ko-KR" altLang="en-US" sz="2400" b="0" i="0" dirty="0">
                        <a:solidFill>
                          <a:srgbClr val="C00000"/>
                        </a:solidFill>
                        <a:latin typeface="+mn-ea"/>
                        <a:ea typeface="+mn-ea"/>
                        <a:cs typeface="Arial" pitchFamily="34" charset="0"/>
                      </a:endParaRPr>
                    </a:p>
                  </a:txBody>
                  <a:tcPr marL="90000" marR="90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108000" algn="ctr" latinLnBrk="1"/>
                      <a:r>
                        <a:rPr lang="en-US" altLang="ko-KR" sz="2800" b="1" i="0" dirty="0">
                          <a:solidFill>
                            <a:srgbClr val="C00000"/>
                          </a:solidFill>
                          <a:latin typeface="+mn-ea"/>
                          <a:ea typeface="+mn-ea"/>
                          <a:cs typeface="Arial" pitchFamily="34" charset="0"/>
                        </a:rPr>
                        <a:t>  11</a:t>
                      </a:r>
                      <a:r>
                        <a:rPr lang="en-US" altLang="ko-KR" sz="2800" b="1" i="0" baseline="0" dirty="0">
                          <a:solidFill>
                            <a:srgbClr val="C00000"/>
                          </a:solidFill>
                          <a:latin typeface="+mn-ea"/>
                          <a:ea typeface="+mn-ea"/>
                          <a:cs typeface="Arial" pitchFamily="34" charset="0"/>
                        </a:rPr>
                        <a:t> </a:t>
                      </a:r>
                      <a:r>
                        <a:rPr lang="en-US" altLang="ko-KR" sz="2800" b="1" i="0" dirty="0">
                          <a:solidFill>
                            <a:srgbClr val="C00000"/>
                          </a:solidFill>
                          <a:latin typeface="+mn-ea"/>
                          <a:ea typeface="+mn-ea"/>
                          <a:cs typeface="Arial" pitchFamily="34" charset="0"/>
                        </a:rPr>
                        <a:t>(15.3%)</a:t>
                      </a:r>
                      <a:endParaRPr lang="ko-KR" altLang="en-US" sz="2800" b="1" i="0" dirty="0">
                        <a:solidFill>
                          <a:srgbClr val="C00000"/>
                        </a:solidFill>
                        <a:latin typeface="+mn-ea"/>
                        <a:ea typeface="+mn-ea"/>
                        <a:cs typeface="Arial" pitchFamily="34" charset="0"/>
                      </a:endParaRP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108000" marR="0" indent="0" algn="ctr" defTabSz="914400" rtl="0" eaLnBrk="1" fontAlgn="auto" latinLnBrk="1" hangingPunct="1">
                        <a:lnSpc>
                          <a:spcPct val="100000"/>
                        </a:lnSpc>
                        <a:spcBef>
                          <a:spcPts val="0"/>
                        </a:spcBef>
                        <a:spcAft>
                          <a:spcPts val="0"/>
                        </a:spcAft>
                        <a:buClrTx/>
                        <a:buSzTx/>
                        <a:buFontTx/>
                        <a:buNone/>
                        <a:tabLst/>
                        <a:defRPr/>
                      </a:pPr>
                      <a:r>
                        <a:rPr lang="en-US" altLang="ko-KR" sz="2800" b="1" i="0" dirty="0">
                          <a:solidFill>
                            <a:srgbClr val="C00000"/>
                          </a:solidFill>
                          <a:latin typeface="+mn-ea"/>
                          <a:ea typeface="+mn-ea"/>
                          <a:cs typeface="Arial" pitchFamily="34" charset="0"/>
                        </a:rPr>
                        <a:t>1 (1.4%)</a:t>
                      </a:r>
                      <a:endParaRPr lang="ko-KR" altLang="en-US" sz="2800" b="1" i="0" dirty="0">
                        <a:solidFill>
                          <a:srgbClr val="C00000"/>
                        </a:solidFill>
                        <a:latin typeface="+mn-ea"/>
                        <a:ea typeface="+mn-ea"/>
                        <a:cs typeface="Arial" pitchFamily="34" charset="0"/>
                      </a:endParaRP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108000" algn="ctr" latinLnBrk="1"/>
                      <a:r>
                        <a:rPr lang="en-US" altLang="ko-KR" sz="2800" b="1" i="0" dirty="0">
                          <a:solidFill>
                            <a:srgbClr val="C00000"/>
                          </a:solidFill>
                          <a:latin typeface="+mn-ea"/>
                          <a:ea typeface="+mn-ea"/>
                          <a:cs typeface="Arial" pitchFamily="34" charset="0"/>
                        </a:rPr>
                        <a:t>0.09</a:t>
                      </a:r>
                    </a:p>
                    <a:p>
                      <a:pPr marL="108000" algn="ctr" latinLnBrk="1"/>
                      <a:r>
                        <a:rPr lang="en-US" altLang="ko-KR" sz="2800" b="0" i="0" dirty="0">
                          <a:solidFill>
                            <a:srgbClr val="C00000"/>
                          </a:solidFill>
                          <a:latin typeface="+mn-ea"/>
                          <a:ea typeface="+mn-ea"/>
                          <a:cs typeface="Arial" pitchFamily="34" charset="0"/>
                        </a:rPr>
                        <a:t>(0.01-0.67)</a:t>
                      </a:r>
                      <a:endParaRPr lang="ko-KR" altLang="en-US" sz="2800" b="0" i="0" dirty="0">
                        <a:solidFill>
                          <a:srgbClr val="C00000"/>
                        </a:solidFill>
                        <a:latin typeface="+mn-ea"/>
                        <a:ea typeface="+mn-ea"/>
                        <a:cs typeface="Arial" pitchFamily="34" charset="0"/>
                      </a:endParaRP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108000" algn="ctr" latinLnBrk="1"/>
                      <a:r>
                        <a:rPr lang="en-US" altLang="ko-KR" sz="2800" b="1" i="0" dirty="0">
                          <a:solidFill>
                            <a:srgbClr val="C00000"/>
                          </a:solidFill>
                          <a:latin typeface="+mn-ea"/>
                          <a:ea typeface="+mn-ea"/>
                          <a:cs typeface="Arial" pitchFamily="34" charset="0"/>
                        </a:rPr>
                        <a:t>0.003</a:t>
                      </a:r>
                      <a:endParaRPr lang="ko-KR" altLang="en-US" sz="2800" b="1" i="0" dirty="0">
                        <a:solidFill>
                          <a:srgbClr val="C00000"/>
                        </a:solidFill>
                        <a:latin typeface="+mn-ea"/>
                        <a:ea typeface="+mn-ea"/>
                        <a:cs typeface="Arial" pitchFamily="34" charset="0"/>
                      </a:endParaRPr>
                    </a:p>
                  </a:txBody>
                  <a:tcPr marL="36000" marR="3600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1"/>
                  </a:ext>
                </a:extLst>
              </a:tr>
              <a:tr h="609600">
                <a:tc>
                  <a:txBody>
                    <a:bodyPr/>
                    <a:lstStyle/>
                    <a:p>
                      <a:pPr marL="108000" algn="l" latinLnBrk="1">
                        <a:spcBef>
                          <a:spcPts val="600"/>
                        </a:spcBef>
                      </a:pPr>
                      <a:r>
                        <a:rPr lang="en-US" altLang="ko-KR" sz="2400" b="1" i="0" dirty="0">
                          <a:solidFill>
                            <a:schemeClr val="tx1"/>
                          </a:solidFill>
                          <a:latin typeface="+mn-ea"/>
                          <a:ea typeface="+mn-ea"/>
                          <a:cs typeface="Arial" pitchFamily="34" charset="0"/>
                        </a:rPr>
                        <a:t>Secondary end point</a:t>
                      </a:r>
                      <a:endParaRPr lang="ko-KR" altLang="en-US" sz="2400" b="1" i="0" dirty="0">
                        <a:solidFill>
                          <a:schemeClr val="tx1"/>
                        </a:solidFill>
                        <a:latin typeface="+mn-ea"/>
                        <a:ea typeface="+mn-ea"/>
                        <a:cs typeface="Arial"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endParaRPr lang="ko-KR" altLang="en-US" sz="2000" b="0" i="0" dirty="0">
                        <a:solidFill>
                          <a:schemeClr val="tx1"/>
                        </a:solidFill>
                        <a:latin typeface="+mn-ea"/>
                        <a:ea typeface="+mn-ea"/>
                        <a:cs typeface="Arial" pitchFamily="34" charset="0"/>
                      </a:endParaRPr>
                    </a:p>
                  </a:txBody>
                  <a:tcPr marL="36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endParaRPr lang="ko-KR" altLang="en-US" sz="2000" b="0" i="0" dirty="0">
                        <a:solidFill>
                          <a:schemeClr val="tx1"/>
                        </a:solidFill>
                        <a:latin typeface="+mn-ea"/>
                        <a:ea typeface="+mn-ea"/>
                        <a:cs typeface="Arial" pitchFamily="34" charset="0"/>
                      </a:endParaRPr>
                    </a:p>
                  </a:txBody>
                  <a:tcPr marL="36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endParaRPr lang="ko-KR" altLang="en-US" sz="2000" b="0" i="0" dirty="0">
                        <a:solidFill>
                          <a:schemeClr val="tx1"/>
                        </a:solidFill>
                        <a:latin typeface="+mn-ea"/>
                        <a:ea typeface="+mn-ea"/>
                        <a:cs typeface="Arial" pitchFamily="34" charset="0"/>
                      </a:endParaRPr>
                    </a:p>
                  </a:txBody>
                  <a:tcPr marL="36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endParaRPr lang="ko-KR" altLang="en-US" sz="2000" b="0" i="0" dirty="0">
                        <a:solidFill>
                          <a:schemeClr val="tx1"/>
                        </a:solidFill>
                        <a:latin typeface="+mn-ea"/>
                        <a:ea typeface="+mn-ea"/>
                        <a:cs typeface="Arial" pitchFamily="34" charset="0"/>
                      </a:endParaRPr>
                    </a:p>
                  </a:txBody>
                  <a:tcPr marL="36000" marR="36000" marT="46800" marB="46800" anchor="ctr">
                    <a:lnL w="12700" cap="flat" cmpd="sng" algn="ctr">
                      <a:solidFill>
                        <a:sysClr val="window" lastClr="FFFFFF"/>
                      </a:solidFill>
                      <a:prstDash val="solid"/>
                      <a:round/>
                      <a:headEnd type="none" w="med" len="med"/>
                      <a:tailEnd type="none" w="med" len="med"/>
                    </a:lnL>
                    <a:lnR w="12700" cmpd="sng">
                      <a:solidFill>
                        <a:sysClr val="window" lastClr="FFFFFF"/>
                      </a:solidFill>
                    </a:lnR>
                    <a:lnT w="762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2"/>
                  </a:ext>
                </a:extLst>
              </a:tr>
              <a:tr h="565127">
                <a:tc>
                  <a:txBody>
                    <a:bodyPr/>
                    <a:lstStyle/>
                    <a:p>
                      <a:pPr marL="108000" indent="-180000" algn="l" latinLnBrk="1">
                        <a:buFont typeface="Wingdings" pitchFamily="2" charset="2"/>
                        <a:buChar char="§"/>
                      </a:pPr>
                      <a:r>
                        <a:rPr lang="en-US" altLang="ko-KR" sz="2400" b="1" i="0" dirty="0">
                          <a:solidFill>
                            <a:schemeClr val="tx1"/>
                          </a:solidFill>
                          <a:latin typeface="+mn-ea"/>
                          <a:ea typeface="+mn-ea"/>
                          <a:cs typeface="Arial" pitchFamily="34" charset="0"/>
                        </a:rPr>
                        <a:t>All-cause mortality</a:t>
                      </a:r>
                      <a:endParaRPr lang="ko-KR" altLang="en-US" sz="2400" b="1" i="0" dirty="0">
                        <a:solidFill>
                          <a:schemeClr val="tx1"/>
                        </a:solidFill>
                        <a:latin typeface="+mn-ea"/>
                        <a:ea typeface="+mn-ea"/>
                        <a:cs typeface="Arial" pitchFamily="34" charset="0"/>
                      </a:endParaRPr>
                    </a:p>
                  </a:txBody>
                  <a:tcPr marL="288000" marR="90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108000" algn="ctr" latinLnBrk="1"/>
                      <a:r>
                        <a:rPr lang="en-US" altLang="ko-KR" sz="2400" b="1" i="0" dirty="0">
                          <a:solidFill>
                            <a:schemeClr val="tx1"/>
                          </a:solidFill>
                          <a:latin typeface="+mn-ea"/>
                          <a:ea typeface="+mn-ea"/>
                          <a:cs typeface="Arial" pitchFamily="34" charset="0"/>
                        </a:rPr>
                        <a:t>15</a:t>
                      </a:r>
                      <a:r>
                        <a:rPr lang="en-US" altLang="ko-KR" sz="2400" b="1" i="0" baseline="0" dirty="0">
                          <a:solidFill>
                            <a:schemeClr val="tx1"/>
                          </a:solidFill>
                          <a:latin typeface="+mn-ea"/>
                          <a:ea typeface="+mn-ea"/>
                          <a:cs typeface="Arial" pitchFamily="34" charset="0"/>
                        </a:rPr>
                        <a:t> </a:t>
                      </a:r>
                      <a:r>
                        <a:rPr lang="en-US" altLang="ko-KR" sz="2400" b="1" i="0" dirty="0">
                          <a:solidFill>
                            <a:schemeClr val="tx1"/>
                          </a:solidFill>
                          <a:latin typeface="+mn-ea"/>
                          <a:ea typeface="+mn-ea"/>
                          <a:cs typeface="Arial" pitchFamily="34" charset="0"/>
                        </a:rPr>
                        <a:t>(20.8%)</a:t>
                      </a:r>
                      <a:endParaRPr lang="ko-KR" altLang="en-US" sz="2400" b="1"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108000" algn="ctr" latinLnBrk="1"/>
                      <a:r>
                        <a:rPr lang="en-US" altLang="ko-KR" sz="2400" b="1" i="0" dirty="0">
                          <a:solidFill>
                            <a:schemeClr val="tx1"/>
                          </a:solidFill>
                          <a:latin typeface="+mn-ea"/>
                          <a:ea typeface="+mn-ea"/>
                          <a:cs typeface="Arial" pitchFamily="34" charset="0"/>
                        </a:rPr>
                        <a:t>5 (6.8%)</a:t>
                      </a:r>
                      <a:endParaRPr lang="ko-KR" altLang="en-US" sz="2400" b="1"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108000" algn="ctr" latinLnBrk="1"/>
                      <a:r>
                        <a:rPr lang="en-US" altLang="ko-KR" sz="2400" b="1" i="0" dirty="0">
                          <a:solidFill>
                            <a:schemeClr val="tx1"/>
                          </a:solidFill>
                          <a:latin typeface="+mn-ea"/>
                          <a:ea typeface="+mn-ea"/>
                          <a:cs typeface="Arial" pitchFamily="34" charset="0"/>
                        </a:rPr>
                        <a:t>0.33 </a:t>
                      </a:r>
                    </a:p>
                    <a:p>
                      <a:pPr marL="108000" algn="ctr" latinLnBrk="1"/>
                      <a:r>
                        <a:rPr lang="en-US" altLang="ko-KR" sz="2400" b="0" i="0" dirty="0">
                          <a:solidFill>
                            <a:schemeClr val="tx1"/>
                          </a:solidFill>
                          <a:latin typeface="+mn-ea"/>
                          <a:ea typeface="+mn-ea"/>
                          <a:cs typeface="Arial" pitchFamily="34" charset="0"/>
                        </a:rPr>
                        <a:t>(0.12-0.90)</a:t>
                      </a:r>
                      <a:endParaRPr lang="ko-KR" altLang="en-US" sz="24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108000" algn="ctr" latinLnBrk="1"/>
                      <a:r>
                        <a:rPr lang="en-US" altLang="ko-KR" sz="2400" b="1" i="0" dirty="0">
                          <a:solidFill>
                            <a:schemeClr val="tx1"/>
                          </a:solidFill>
                          <a:latin typeface="+mn-ea"/>
                          <a:ea typeface="+mn-ea"/>
                          <a:cs typeface="Arial" pitchFamily="34" charset="0"/>
                        </a:rPr>
                        <a:t>0.030</a:t>
                      </a:r>
                      <a:endParaRPr lang="ko-KR" altLang="en-US" sz="2400" b="1"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3"/>
                  </a:ext>
                </a:extLst>
              </a:tr>
              <a:tr h="1377973">
                <a:tc>
                  <a:txBody>
                    <a:bodyPr/>
                    <a:lstStyle/>
                    <a:p>
                      <a:pPr marL="108000" marR="0" lvl="0" indent="-180000" algn="l" defTabSz="914400" rtl="0" eaLnBrk="1" fontAlgn="auto" latinLnBrk="1" hangingPunct="1">
                        <a:lnSpc>
                          <a:spcPct val="100000"/>
                        </a:lnSpc>
                        <a:spcBef>
                          <a:spcPts val="600"/>
                        </a:spcBef>
                        <a:spcAft>
                          <a:spcPts val="0"/>
                        </a:spcAft>
                        <a:buClrTx/>
                        <a:buSzTx/>
                        <a:buFont typeface="Wingdings" pitchFamily="2" charset="2"/>
                        <a:buChar char="§"/>
                        <a:tabLst/>
                        <a:defRPr/>
                      </a:pPr>
                      <a:r>
                        <a:rPr lang="en-US" altLang="ko-KR" sz="2000" b="1" i="0" dirty="0">
                          <a:solidFill>
                            <a:schemeClr val="tx1"/>
                          </a:solidFill>
                          <a:latin typeface="+mn-ea"/>
                          <a:ea typeface="+mn-ea"/>
                          <a:cs typeface="Arial" pitchFamily="34" charset="0"/>
                        </a:rPr>
                        <a:t>Thromboembolic events</a:t>
                      </a:r>
                    </a:p>
                    <a:p>
                      <a:pPr marL="108000" marR="0" lvl="0" indent="0" algn="l" defTabSz="914400" rtl="0" eaLnBrk="1" fontAlgn="auto" latinLnBrk="1" hangingPunct="1">
                        <a:lnSpc>
                          <a:spcPct val="100000"/>
                        </a:lnSpc>
                        <a:spcBef>
                          <a:spcPts val="600"/>
                        </a:spcBef>
                        <a:spcAft>
                          <a:spcPts val="0"/>
                        </a:spcAft>
                        <a:buClrTx/>
                        <a:buSzTx/>
                        <a:buFontTx/>
                        <a:buNone/>
                        <a:tabLst/>
                        <a:defRPr/>
                      </a:pPr>
                      <a:r>
                        <a:rPr lang="en-US" altLang="ko-KR" sz="2000" b="0" i="0" dirty="0">
                          <a:solidFill>
                            <a:schemeClr val="tx1"/>
                          </a:solidFill>
                          <a:latin typeface="+mn-ea"/>
                          <a:ea typeface="+mn-ea"/>
                          <a:cs typeface="Arial" pitchFamily="34" charset="0"/>
                        </a:rPr>
                        <a:t> - Stroke</a:t>
                      </a:r>
                      <a:endParaRPr lang="en-US" altLang="ko-KR" sz="2000" b="0" i="0" baseline="0" dirty="0">
                        <a:solidFill>
                          <a:schemeClr val="tx1"/>
                        </a:solidFill>
                        <a:latin typeface="+mn-ea"/>
                        <a:ea typeface="+mn-ea"/>
                        <a:cs typeface="Arial" pitchFamily="34" charset="0"/>
                      </a:endParaRPr>
                    </a:p>
                    <a:p>
                      <a:pPr marL="108000" marR="0" lvl="0" indent="0" algn="l" defTabSz="914400" rtl="0" eaLnBrk="1" fontAlgn="auto" latinLnBrk="1" hangingPunct="1">
                        <a:lnSpc>
                          <a:spcPct val="100000"/>
                        </a:lnSpc>
                        <a:spcBef>
                          <a:spcPts val="600"/>
                        </a:spcBef>
                        <a:spcAft>
                          <a:spcPts val="0"/>
                        </a:spcAft>
                        <a:buClrTx/>
                        <a:buSzTx/>
                        <a:buFontTx/>
                        <a:buNone/>
                        <a:tabLst/>
                        <a:defRPr/>
                      </a:pPr>
                      <a:r>
                        <a:rPr lang="en-US" altLang="ko-KR" sz="2000" b="0" i="0" baseline="0" dirty="0">
                          <a:solidFill>
                            <a:schemeClr val="tx1"/>
                          </a:solidFill>
                          <a:latin typeface="+mn-ea"/>
                          <a:ea typeface="+mn-ea"/>
                          <a:cs typeface="Arial" pitchFamily="34" charset="0"/>
                        </a:rPr>
                        <a:t> - Myocardial infarction </a:t>
                      </a:r>
                      <a:endParaRPr lang="ko-KR" altLang="en-US" sz="2000" b="0" i="0" dirty="0">
                        <a:solidFill>
                          <a:schemeClr val="tx1"/>
                        </a:solidFill>
                        <a:latin typeface="+mn-ea"/>
                        <a:ea typeface="+mn-ea"/>
                        <a:cs typeface="Arial" pitchFamily="34" charset="0"/>
                      </a:endParaRPr>
                    </a:p>
                  </a:txBody>
                  <a:tcPr marL="288000" marR="90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spcBef>
                          <a:spcPts val="600"/>
                        </a:spcBef>
                      </a:pPr>
                      <a:r>
                        <a:rPr lang="en-US" altLang="ko-KR" sz="2000" b="0" i="0" dirty="0">
                          <a:solidFill>
                            <a:schemeClr val="tx1"/>
                          </a:solidFill>
                          <a:latin typeface="+mn-ea"/>
                          <a:ea typeface="+mn-ea"/>
                          <a:cs typeface="Arial" pitchFamily="34" charset="0"/>
                        </a:rPr>
                        <a:t>4</a:t>
                      </a:r>
                      <a:r>
                        <a:rPr lang="en-US" altLang="ko-KR" sz="2000" b="0" i="0" baseline="0" dirty="0">
                          <a:solidFill>
                            <a:schemeClr val="tx1"/>
                          </a:solidFill>
                          <a:latin typeface="+mn-ea"/>
                          <a:ea typeface="+mn-ea"/>
                          <a:cs typeface="Arial" pitchFamily="34" charset="0"/>
                        </a:rPr>
                        <a:t> </a:t>
                      </a:r>
                      <a:r>
                        <a:rPr lang="en-US" altLang="ko-KR" sz="2000" b="0" i="0" dirty="0">
                          <a:solidFill>
                            <a:schemeClr val="tx1"/>
                          </a:solidFill>
                          <a:latin typeface="+mn-ea"/>
                          <a:ea typeface="+mn-ea"/>
                          <a:cs typeface="Arial" pitchFamily="34" charset="0"/>
                        </a:rPr>
                        <a:t>(5.6%)</a:t>
                      </a:r>
                    </a:p>
                    <a:p>
                      <a:pPr marL="108000" algn="ctr" latinLnBrk="1">
                        <a:spcBef>
                          <a:spcPts val="600"/>
                        </a:spcBef>
                      </a:pPr>
                      <a:r>
                        <a:rPr lang="en-US" altLang="ko-KR" sz="2000" b="0" i="0" dirty="0">
                          <a:solidFill>
                            <a:schemeClr val="tx1"/>
                          </a:solidFill>
                          <a:latin typeface="+mn-ea"/>
                          <a:ea typeface="+mn-ea"/>
                          <a:cs typeface="Arial" pitchFamily="34" charset="0"/>
                        </a:rPr>
                        <a:t>3</a:t>
                      </a:r>
                    </a:p>
                    <a:p>
                      <a:pPr marL="108000" algn="ctr" latinLnBrk="1">
                        <a:spcBef>
                          <a:spcPts val="600"/>
                        </a:spcBef>
                      </a:pPr>
                      <a:r>
                        <a:rPr lang="en-US" altLang="ko-KR" sz="2000" b="0" i="0" dirty="0">
                          <a:solidFill>
                            <a:schemeClr val="tx1"/>
                          </a:solidFill>
                          <a:latin typeface="+mn-ea"/>
                          <a:ea typeface="+mn-ea"/>
                          <a:cs typeface="Arial" pitchFamily="34" charset="0"/>
                        </a:rPr>
                        <a:t>1</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spcBef>
                          <a:spcPts val="600"/>
                        </a:spcBef>
                      </a:pPr>
                      <a:r>
                        <a:rPr lang="en-US" altLang="ko-KR" sz="2000" b="0" i="0" dirty="0">
                          <a:solidFill>
                            <a:schemeClr val="tx1"/>
                          </a:solidFill>
                          <a:latin typeface="+mn-ea"/>
                          <a:ea typeface="+mn-ea"/>
                          <a:cs typeface="Arial" pitchFamily="34" charset="0"/>
                        </a:rPr>
                        <a:t>1 (1.4%)</a:t>
                      </a:r>
                    </a:p>
                    <a:p>
                      <a:pPr marL="108000" algn="ctr" latinLnBrk="1">
                        <a:spcBef>
                          <a:spcPts val="600"/>
                        </a:spcBef>
                      </a:pPr>
                      <a:r>
                        <a:rPr lang="en-US" altLang="ko-KR" sz="2000" b="0" i="0" dirty="0">
                          <a:solidFill>
                            <a:schemeClr val="tx1"/>
                          </a:solidFill>
                          <a:latin typeface="+mn-ea"/>
                          <a:ea typeface="+mn-ea"/>
                          <a:cs typeface="Arial" pitchFamily="34" charset="0"/>
                        </a:rPr>
                        <a:t>1</a:t>
                      </a:r>
                    </a:p>
                    <a:p>
                      <a:pPr marL="108000" algn="ctr" latinLnBrk="1">
                        <a:spcBef>
                          <a:spcPts val="600"/>
                        </a:spcBef>
                      </a:pPr>
                      <a:r>
                        <a:rPr lang="en-US" altLang="ko-KR" sz="2000" b="0" i="0" dirty="0">
                          <a:solidFill>
                            <a:schemeClr val="tx1"/>
                          </a:solidFill>
                          <a:latin typeface="+mn-ea"/>
                          <a:ea typeface="+mn-ea"/>
                          <a:cs typeface="Arial" pitchFamily="34" charset="0"/>
                        </a:rPr>
                        <a:t>0</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spcBef>
                          <a:spcPts val="600"/>
                        </a:spcBef>
                      </a:pPr>
                      <a:r>
                        <a:rPr lang="en-US" altLang="ko-KR" sz="2000" b="0" i="0" dirty="0">
                          <a:solidFill>
                            <a:schemeClr val="tx1"/>
                          </a:solidFill>
                          <a:latin typeface="+mn-ea"/>
                          <a:ea typeface="+mn-ea"/>
                          <a:cs typeface="Arial" pitchFamily="34" charset="0"/>
                        </a:rPr>
                        <a:t>0.30 (0.04-2.31)</a:t>
                      </a:r>
                    </a:p>
                    <a:p>
                      <a:pPr marL="108000" algn="ctr" latinLnBrk="1">
                        <a:spcBef>
                          <a:spcPts val="600"/>
                        </a:spcBef>
                      </a:pPr>
                      <a:endParaRPr lang="en-US" altLang="ko-KR" sz="2000" b="0" i="0" dirty="0">
                        <a:solidFill>
                          <a:schemeClr val="tx1"/>
                        </a:solidFill>
                        <a:latin typeface="+mn-ea"/>
                        <a:ea typeface="+mn-ea"/>
                        <a:cs typeface="Arial" pitchFamily="34" charset="0"/>
                      </a:endParaRPr>
                    </a:p>
                    <a:p>
                      <a:pPr marL="108000" algn="ctr" latinLnBrk="1">
                        <a:spcBef>
                          <a:spcPts val="600"/>
                        </a:spcBef>
                      </a:pP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spcBef>
                          <a:spcPts val="600"/>
                        </a:spcBef>
                      </a:pPr>
                      <a:r>
                        <a:rPr lang="en-US" altLang="ko-KR" sz="2000" b="0" i="0" dirty="0">
                          <a:solidFill>
                            <a:schemeClr val="tx1"/>
                          </a:solidFill>
                          <a:latin typeface="+mn-ea"/>
                          <a:ea typeface="+mn-ea"/>
                          <a:cs typeface="Arial" pitchFamily="34" charset="0"/>
                        </a:rPr>
                        <a:t>0.25</a:t>
                      </a:r>
                    </a:p>
                    <a:p>
                      <a:pPr marL="108000" algn="ctr" latinLnBrk="1">
                        <a:spcBef>
                          <a:spcPts val="600"/>
                        </a:spcBef>
                      </a:pPr>
                      <a:endParaRPr lang="en-US" altLang="ko-KR" sz="2000" b="0" i="0" dirty="0">
                        <a:solidFill>
                          <a:schemeClr val="tx1"/>
                        </a:solidFill>
                        <a:latin typeface="+mn-ea"/>
                        <a:ea typeface="+mn-ea"/>
                        <a:cs typeface="Arial" pitchFamily="34" charset="0"/>
                      </a:endParaRPr>
                    </a:p>
                    <a:p>
                      <a:pPr marL="108000" algn="ctr" latinLnBrk="1">
                        <a:spcBef>
                          <a:spcPts val="600"/>
                        </a:spcBef>
                      </a:pP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4"/>
                  </a:ext>
                </a:extLst>
              </a:tr>
              <a:tr h="565127">
                <a:tc>
                  <a:txBody>
                    <a:bodyPr/>
                    <a:lstStyle/>
                    <a:p>
                      <a:pPr marL="108000" indent="-180000" algn="l" latinLnBrk="1">
                        <a:buFont typeface="Wingdings" pitchFamily="2" charset="2"/>
                        <a:buChar char="§"/>
                      </a:pPr>
                      <a:r>
                        <a:rPr lang="en-US" altLang="ko-KR" sz="2000" b="1" i="0" dirty="0">
                          <a:solidFill>
                            <a:schemeClr val="tx1"/>
                          </a:solidFill>
                          <a:latin typeface="+mn-ea"/>
                          <a:ea typeface="+mn-ea"/>
                          <a:cs typeface="Arial" pitchFamily="34" charset="0"/>
                        </a:rPr>
                        <a:t>Repeat</a:t>
                      </a:r>
                      <a:r>
                        <a:rPr lang="en-US" altLang="ko-KR" sz="2000" b="1" i="0" baseline="0" dirty="0">
                          <a:solidFill>
                            <a:schemeClr val="tx1"/>
                          </a:solidFill>
                          <a:latin typeface="+mn-ea"/>
                          <a:ea typeface="+mn-ea"/>
                          <a:cs typeface="Arial" pitchFamily="34" charset="0"/>
                        </a:rPr>
                        <a:t> AV surgery</a:t>
                      </a:r>
                      <a:endParaRPr lang="en-US" altLang="ko-KR" sz="2000" b="1" i="0" dirty="0">
                        <a:solidFill>
                          <a:schemeClr val="tx1"/>
                        </a:solidFill>
                        <a:latin typeface="+mn-ea"/>
                        <a:ea typeface="+mn-ea"/>
                        <a:cs typeface="Arial" pitchFamily="34" charset="0"/>
                      </a:endParaRPr>
                    </a:p>
                  </a:txBody>
                  <a:tcPr marL="288000" marR="90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108000" algn="ctr" latinLnBrk="1"/>
                      <a:r>
                        <a:rPr lang="en-US" altLang="ko-KR" sz="2000" b="0" i="0" dirty="0">
                          <a:solidFill>
                            <a:schemeClr val="tx1"/>
                          </a:solidFill>
                          <a:latin typeface="+mn-ea"/>
                          <a:ea typeface="+mn-ea"/>
                          <a:cs typeface="Arial" pitchFamily="34" charset="0"/>
                        </a:rPr>
                        <a:t>2</a:t>
                      </a:r>
                      <a:r>
                        <a:rPr lang="en-US" altLang="ko-KR" sz="2000" b="0" i="0" baseline="0" dirty="0">
                          <a:solidFill>
                            <a:schemeClr val="tx1"/>
                          </a:solidFill>
                          <a:latin typeface="+mn-ea"/>
                          <a:ea typeface="+mn-ea"/>
                          <a:cs typeface="Arial" pitchFamily="34" charset="0"/>
                        </a:rPr>
                        <a:t> </a:t>
                      </a:r>
                      <a:r>
                        <a:rPr lang="en-US" altLang="ko-KR" sz="2000" b="0" i="0" dirty="0">
                          <a:solidFill>
                            <a:schemeClr val="tx1"/>
                          </a:solidFill>
                          <a:latin typeface="+mn-ea"/>
                          <a:ea typeface="+mn-ea"/>
                          <a:cs typeface="Arial" pitchFamily="34" charset="0"/>
                        </a:rPr>
                        <a:t>(2.8%)</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108000" algn="ctr" latinLnBrk="1"/>
                      <a:r>
                        <a:rPr lang="en-US" altLang="ko-KR" sz="2000" b="0" i="0" dirty="0">
                          <a:solidFill>
                            <a:schemeClr val="tx1"/>
                          </a:solidFill>
                          <a:latin typeface="+mn-ea"/>
                          <a:ea typeface="+mn-ea"/>
                          <a:cs typeface="Arial" pitchFamily="34" charset="0"/>
                        </a:rPr>
                        <a:t>0 (0%)</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108000" algn="ctr" latinLnBrk="1"/>
                      <a:r>
                        <a:rPr lang="en-US" altLang="ko-KR" sz="2000" b="0" i="0" dirty="0">
                          <a:solidFill>
                            <a:schemeClr val="tx1"/>
                          </a:solidFill>
                          <a:latin typeface="+mn-ea"/>
                          <a:ea typeface="+mn-ea"/>
                          <a:cs typeface="Arial" pitchFamily="34" charset="0"/>
                        </a:rPr>
                        <a:t>0.19 (0.10-8.00)</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tc>
                  <a:txBody>
                    <a:bodyPr/>
                    <a:lstStyle/>
                    <a:p>
                      <a:pPr marL="108000" algn="ctr" latinLnBrk="1"/>
                      <a:r>
                        <a:rPr lang="en-US" altLang="ko-KR" sz="2000" b="0" i="0" dirty="0">
                          <a:solidFill>
                            <a:schemeClr val="tx1"/>
                          </a:solidFill>
                          <a:latin typeface="+mn-ea"/>
                          <a:ea typeface="+mn-ea"/>
                          <a:cs typeface="Arial" pitchFamily="34" charset="0"/>
                        </a:rPr>
                        <a:t>0.39</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0F9"/>
                    </a:solidFill>
                  </a:tcPr>
                </a:tc>
                <a:extLst>
                  <a:ext uri="{0D108BD9-81ED-4DB2-BD59-A6C34878D82A}">
                    <a16:rowId xmlns:a16="http://schemas.microsoft.com/office/drawing/2014/main" val="10005"/>
                  </a:ext>
                </a:extLst>
              </a:tr>
              <a:tr h="565127">
                <a:tc>
                  <a:txBody>
                    <a:bodyPr/>
                    <a:lstStyle/>
                    <a:p>
                      <a:pPr marL="108000" indent="-180000" algn="l" latinLnBrk="1">
                        <a:buFont typeface="Wingdings" pitchFamily="2" charset="2"/>
                        <a:buChar char="§"/>
                      </a:pPr>
                      <a:r>
                        <a:rPr lang="en-US" altLang="ko-KR" sz="2000" b="1" i="0" dirty="0">
                          <a:solidFill>
                            <a:schemeClr val="tx1"/>
                          </a:solidFill>
                          <a:latin typeface="+mn-ea"/>
                          <a:ea typeface="+mn-ea"/>
                          <a:cs typeface="Arial" pitchFamily="34" charset="0"/>
                        </a:rPr>
                        <a:t>CHF hospitalization</a:t>
                      </a:r>
                    </a:p>
                  </a:txBody>
                  <a:tcPr marL="288000" marR="90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r>
                        <a:rPr lang="en-US" altLang="ko-KR" sz="2000" b="0" i="0" dirty="0">
                          <a:solidFill>
                            <a:schemeClr val="tx1"/>
                          </a:solidFill>
                          <a:latin typeface="+mn-ea"/>
                          <a:ea typeface="+mn-ea"/>
                          <a:cs typeface="Arial" pitchFamily="34" charset="0"/>
                        </a:rPr>
                        <a:t>8 (11.1%)</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r>
                        <a:rPr lang="en-US" altLang="ko-KR" sz="2000" b="0" i="0" dirty="0">
                          <a:solidFill>
                            <a:schemeClr val="tx1"/>
                          </a:solidFill>
                          <a:latin typeface="+mn-ea"/>
                          <a:ea typeface="+mn-ea"/>
                          <a:cs typeface="Arial" pitchFamily="34" charset="0"/>
                        </a:rPr>
                        <a:t>0 (0%)</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r>
                        <a:rPr lang="en-US" altLang="ko-KR" sz="2000" b="0" i="0" dirty="0">
                          <a:solidFill>
                            <a:schemeClr val="tx1"/>
                          </a:solidFill>
                          <a:latin typeface="+mn-ea"/>
                          <a:ea typeface="+mn-ea"/>
                          <a:cs typeface="Arial" pitchFamily="34" charset="0"/>
                        </a:rPr>
                        <a:t>0.05 (0.00-1.05)</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108000" algn="ctr" latinLnBrk="1"/>
                      <a:r>
                        <a:rPr lang="en-US" altLang="ko-KR" sz="2000" b="0" i="0" dirty="0">
                          <a:solidFill>
                            <a:schemeClr val="tx1"/>
                          </a:solidFill>
                          <a:latin typeface="+mn-ea"/>
                          <a:ea typeface="+mn-ea"/>
                          <a:cs typeface="Arial" pitchFamily="34" charset="0"/>
                        </a:rPr>
                        <a:t>0.054</a:t>
                      </a:r>
                      <a:endParaRPr lang="ko-KR" altLang="en-US" sz="2000" b="0" i="0" dirty="0">
                        <a:solidFill>
                          <a:schemeClr val="tx1"/>
                        </a:solidFill>
                        <a:latin typeface="+mn-ea"/>
                        <a:ea typeface="+mn-ea"/>
                        <a:cs typeface="Arial" pitchFamily="34" charset="0"/>
                      </a:endParaRPr>
                    </a:p>
                  </a:txBody>
                  <a:tcPr marL="36000" marR="36000" marT="18000" marB="18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88226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500" b="1" dirty="0" smtClean="0">
            <a:latin typeface="+mj-ea"/>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AF07EC-D8FF-4F87-9FF2-B4D02522BE40}">
  <ds:schemaRefs>
    <ds:schemaRef ds:uri="http://schemas.microsoft.com/sharepoint/v3/contenttype/forms"/>
  </ds:schemaRefs>
</ds:datastoreItem>
</file>

<file path=customXml/itemProps2.xml><?xml version="1.0" encoding="utf-8"?>
<ds:datastoreItem xmlns:ds="http://schemas.openxmlformats.org/officeDocument/2006/customXml" ds:itemID="{433150E1-E96B-4625-9DA5-42D7DC746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25DB46-8695-4C90-A819-39B0CE08C1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3877</TotalTime>
  <Words>2823</Words>
  <Application>Microsoft Office PowerPoint</Application>
  <PresentationFormat>Widescreen</PresentationFormat>
  <Paragraphs>354</Paragraphs>
  <Slides>14</Slides>
  <Notes>14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14</vt:i4>
      </vt:variant>
    </vt:vector>
  </HeadingPairs>
  <TitlesOfParts>
    <vt:vector size="26" baseType="lpstr">
      <vt:lpstr>Malgun Gothic</vt:lpstr>
      <vt:lpstr>Arial</vt:lpstr>
      <vt:lpstr>Calibri</vt:lpstr>
      <vt:lpstr>Calibri Light</vt:lpstr>
      <vt:lpstr>Lub Dub</vt:lpstr>
      <vt:lpstr>Lub Dub Medium</vt:lpstr>
      <vt:lpstr>Times New Roman</vt:lpstr>
      <vt:lpstr>Wingdings</vt:lpstr>
      <vt:lpstr>Office Theme</vt:lpstr>
      <vt:lpstr>1_Office Theme</vt:lpstr>
      <vt:lpstr>Prism Project</vt:lpstr>
      <vt:lpstr>Prism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Morrow, Chris</dc:creator>
  <cp:lastModifiedBy>Cathy Lewis</cp:lastModifiedBy>
  <cp:revision>175</cp:revision>
  <dcterms:created xsi:type="dcterms:W3CDTF">2019-05-23T21:42:11Z</dcterms:created>
  <dcterms:modified xsi:type="dcterms:W3CDTF">2019-11-16T17:15:06Z</dcterms:modified>
</cp:coreProperties>
</file>